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6" r:id="rId1"/>
  </p:sldMasterIdLst>
  <p:notesMasterIdLst>
    <p:notesMasterId r:id="rId21"/>
  </p:notesMasterIdLst>
  <p:sldIdLst>
    <p:sldId id="276" r:id="rId2"/>
    <p:sldId id="279" r:id="rId3"/>
    <p:sldId id="277" r:id="rId4"/>
    <p:sldId id="281" r:id="rId5"/>
    <p:sldId id="282" r:id="rId6"/>
    <p:sldId id="280"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Lst>
  <p:sldSz cx="9144000" cy="5143500" type="screen16x9"/>
  <p:notesSz cx="6858000" cy="9144000"/>
  <p:embeddedFontLst>
    <p:embeddedFont>
      <p:font typeface="DM Sans" pitchFamily="2" charset="77"/>
      <p:regular r:id="rId22"/>
      <p:bold r:id="rId23"/>
      <p:italic r:id="rId24"/>
      <p:boldItalic r:id="rId25"/>
    </p:embeddedFont>
    <p:embeddedFont>
      <p:font typeface="Helvetica Neue" panose="02000503000000020004"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3">
          <p15:clr>
            <a:srgbClr val="A4A3A4"/>
          </p15:clr>
        </p15:guide>
        <p15:guide id="2" pos="288">
          <p15:clr>
            <a:srgbClr val="A4A3A4"/>
          </p15:clr>
        </p15:guide>
        <p15:guide id="3" pos="545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D5451E-7CB4-4F59-9859-F917EC6ED1CB}">
  <a:tblStyle styleId="{6CD5451E-7CB4-4F59-9859-F917EC6ED1C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60" d="100"/>
          <a:sy n="160" d="100"/>
        </p:scale>
        <p:origin x="784" y="176"/>
      </p:cViewPr>
      <p:guideLst>
        <p:guide orient="horz" pos="283"/>
        <p:guide pos="288"/>
        <p:guide pos="5459"/>
        <p:guide orient="horz" pos="28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03965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215982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151434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90514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8764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81866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27496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83570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464569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104747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78149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34856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93567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4634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98157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35022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024833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82"/>
        <p:cNvGrpSpPr/>
        <p:nvPr/>
      </p:nvGrpSpPr>
      <p:grpSpPr>
        <a:xfrm>
          <a:off x="0" y="0"/>
          <a:ext cx="0" cy="0"/>
          <a:chOff x="0" y="0"/>
          <a:chExt cx="0" cy="0"/>
        </a:xfrm>
      </p:grpSpPr>
      <p:pic>
        <p:nvPicPr>
          <p:cNvPr id="183" name="Google Shape;183;p55"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3-B 1">
  <p:cSld name="SECTION_HEADER_1_1_1_1_1_1_1_1_1_7">
    <p:bg>
      <p:bgPr>
        <a:blipFill>
          <a:blip r:embed="rId2">
            <a:alphaModFix/>
          </a:blip>
          <a:stretch>
            <a:fillRect/>
          </a:stretch>
        </a:blipFill>
        <a:effectLst/>
      </p:bgPr>
    </p:bg>
    <p:spTree>
      <p:nvGrpSpPr>
        <p:cNvPr id="1" name="Shape 211"/>
        <p:cNvGrpSpPr/>
        <p:nvPr/>
      </p:nvGrpSpPr>
      <p:grpSpPr>
        <a:xfrm>
          <a:off x="0" y="0"/>
          <a:ext cx="0" cy="0"/>
          <a:chOff x="0" y="0"/>
          <a:chExt cx="0" cy="0"/>
        </a:xfrm>
      </p:grpSpPr>
      <p:pic>
        <p:nvPicPr>
          <p:cNvPr id="212" name="Google Shape;212;p67"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seño personalizado 2 1">
  <p:cSld name="Diseño personalizado 2">
    <p:spTree>
      <p:nvGrpSpPr>
        <p:cNvPr id="1" name="Shape 21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14"/>
        <p:cNvGrpSpPr/>
        <p:nvPr/>
      </p:nvGrpSpPr>
      <p:grpSpPr>
        <a:xfrm>
          <a:off x="0" y="0"/>
          <a:ext cx="0" cy="0"/>
          <a:chOff x="0" y="0"/>
          <a:chExt cx="0" cy="0"/>
        </a:xfrm>
      </p:grpSpPr>
      <p:pic>
        <p:nvPicPr>
          <p:cNvPr id="215" name="Google Shape;215;p6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0"/>
        <p:cNvGrpSpPr/>
        <p:nvPr/>
      </p:nvGrpSpPr>
      <p:grpSpPr>
        <a:xfrm>
          <a:off x="0" y="0"/>
          <a:ext cx="0" cy="0"/>
          <a:chOff x="0" y="0"/>
          <a:chExt cx="0" cy="0"/>
        </a:xfrm>
      </p:grpSpPr>
      <p:sp>
        <p:nvSpPr>
          <p:cNvPr id="191" name="Google Shape;191;p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2" name="Google Shape;192;p5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93" name="Google Shape;193;p5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97"/>
        <p:cNvGrpSpPr/>
        <p:nvPr/>
      </p:nvGrpSpPr>
      <p:grpSpPr>
        <a:xfrm>
          <a:off x="0" y="0"/>
          <a:ext cx="0" cy="0"/>
          <a:chOff x="0" y="0"/>
          <a:chExt cx="0" cy="0"/>
        </a:xfrm>
      </p:grpSpPr>
      <p:pic>
        <p:nvPicPr>
          <p:cNvPr id="198" name="Google Shape;198;p60"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99"/>
        <p:cNvGrpSpPr/>
        <p:nvPr/>
      </p:nvGrpSpPr>
      <p:grpSpPr>
        <a:xfrm>
          <a:off x="0" y="0"/>
          <a:ext cx="0" cy="0"/>
          <a:chOff x="0" y="0"/>
          <a:chExt cx="0" cy="0"/>
        </a:xfrm>
      </p:grpSpPr>
      <p:pic>
        <p:nvPicPr>
          <p:cNvPr id="200" name="Google Shape;200;p6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01"/>
        <p:cNvGrpSpPr/>
        <p:nvPr/>
      </p:nvGrpSpPr>
      <p:grpSpPr>
        <a:xfrm>
          <a:off x="0" y="0"/>
          <a:ext cx="0" cy="0"/>
          <a:chOff x="0" y="0"/>
          <a:chExt cx="0" cy="0"/>
        </a:xfrm>
      </p:grpSpPr>
      <p:pic>
        <p:nvPicPr>
          <p:cNvPr id="202" name="Google Shape;202;p62"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03"/>
        <p:cNvGrpSpPr/>
        <p:nvPr/>
      </p:nvGrpSpPr>
      <p:grpSpPr>
        <a:xfrm>
          <a:off x="0" y="0"/>
          <a:ext cx="0" cy="0"/>
          <a:chOff x="0" y="0"/>
          <a:chExt cx="0" cy="0"/>
        </a:xfrm>
      </p:grpSpPr>
      <p:pic>
        <p:nvPicPr>
          <p:cNvPr id="204" name="Google Shape;204;p63"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05"/>
        <p:cNvGrpSpPr/>
        <p:nvPr/>
      </p:nvGrpSpPr>
      <p:grpSpPr>
        <a:xfrm>
          <a:off x="0" y="0"/>
          <a:ext cx="0" cy="0"/>
          <a:chOff x="0" y="0"/>
          <a:chExt cx="0" cy="0"/>
        </a:xfrm>
      </p:grpSpPr>
      <p:pic>
        <p:nvPicPr>
          <p:cNvPr id="206" name="Google Shape;206;p6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07"/>
        <p:cNvGrpSpPr/>
        <p:nvPr/>
      </p:nvGrpSpPr>
      <p:grpSpPr>
        <a:xfrm>
          <a:off x="0" y="0"/>
          <a:ext cx="0" cy="0"/>
          <a:chOff x="0" y="0"/>
          <a:chExt cx="0" cy="0"/>
        </a:xfrm>
      </p:grpSpPr>
      <p:pic>
        <p:nvPicPr>
          <p:cNvPr id="208" name="Google Shape;208;p65"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209"/>
        <p:cNvGrpSpPr/>
        <p:nvPr/>
      </p:nvGrpSpPr>
      <p:grpSpPr>
        <a:xfrm>
          <a:off x="0" y="0"/>
          <a:ext cx="0" cy="0"/>
          <a:chOff x="0" y="0"/>
          <a:chExt cx="0" cy="0"/>
        </a:xfrm>
      </p:grpSpPr>
      <p:pic>
        <p:nvPicPr>
          <p:cNvPr id="210" name="Google Shape;210;p66"/>
          <p:cNvPicPr preferRelativeResize="0"/>
          <p:nvPr/>
        </p:nvPicPr>
        <p:blipFill rotWithShape="1">
          <a:blip r:embed="rId2">
            <a:alphaModFix/>
          </a:blip>
          <a:srcRect/>
          <a:stretch/>
        </p:blipFill>
        <p:spPr>
          <a:xfrm>
            <a:off x="7800200" y="4740050"/>
            <a:ext cx="1057500" cy="2461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76"/>
        <p:cNvGrpSpPr/>
        <p:nvPr/>
      </p:nvGrpSpPr>
      <p:grpSpPr>
        <a:xfrm>
          <a:off x="0" y="0"/>
          <a:ext cx="0" cy="0"/>
          <a:chOff x="0" y="0"/>
          <a:chExt cx="0" cy="0"/>
        </a:xfrm>
      </p:grpSpPr>
      <p:sp>
        <p:nvSpPr>
          <p:cNvPr id="177" name="Google Shape;177;p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78" name="Google Shape;178;p5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79" name="Google Shape;179;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a:t>
            </a:fld>
            <a:endParaRPr/>
          </a:p>
        </p:txBody>
      </p:sp>
    </p:spTree>
  </p:cSld>
  <p:clrMap bg1="lt1" tx1="dk1" bg2="dk2" tx2="lt2" accent1="accent1" accent2="accent2" accent3="accent3" accent4="accent4" accent5="accent5" accent6="accent6" hlink="hlink" folHlink="folHlink"/>
  <p:sldLayoutIdLst>
    <p:sldLayoutId id="2147483700" r:id="rId1"/>
    <p:sldLayoutId id="2147483703"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90"/>
          <p:cNvGrpSpPr/>
          <p:nvPr/>
        </p:nvGrpSpPr>
        <p:grpSpPr>
          <a:xfrm>
            <a:off x="457356" y="23028"/>
            <a:ext cx="431074" cy="431074"/>
            <a:chOff x="7208351" y="2467173"/>
            <a:chExt cx="738900" cy="738900"/>
          </a:xfrm>
        </p:grpSpPr>
        <p:sp>
          <p:nvSpPr>
            <p:cNvPr id="443" name="Google Shape;443;p90"/>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4" name="Google Shape;444;p90"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pic>
        <p:nvPicPr>
          <p:cNvPr id="445" name="Google Shape;445;p9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446" name="Google Shape;446;p90"/>
          <p:cNvSpPr txBox="1"/>
          <p:nvPr/>
        </p:nvSpPr>
        <p:spPr>
          <a:xfrm>
            <a:off x="930550" y="23006"/>
            <a:ext cx="3592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dirty="0">
                <a:solidFill>
                  <a:schemeClr val="dk1"/>
                </a:solidFill>
                <a:latin typeface="DM Sans"/>
                <a:ea typeface="DM Sans"/>
                <a:cs typeface="DM Sans"/>
                <a:sym typeface="DM Sans"/>
              </a:rPr>
              <a:t>PREENTREGA DEL PROYECTO FINAL</a:t>
            </a:r>
            <a:endParaRPr sz="1400" b="0" i="0" u="none" strike="noStrike" cap="none" dirty="0">
              <a:solidFill>
                <a:srgbClr val="000000"/>
              </a:solidFill>
              <a:latin typeface="DM Sans"/>
              <a:ea typeface="DM Sans"/>
              <a:cs typeface="DM Sans"/>
              <a:sym typeface="DM Sans"/>
            </a:endParaRPr>
          </a:p>
        </p:txBody>
      </p:sp>
      <p:sp>
        <p:nvSpPr>
          <p:cNvPr id="447" name="Google Shape;447;p90"/>
          <p:cNvSpPr txBox="1"/>
          <p:nvPr/>
        </p:nvSpPr>
        <p:spPr>
          <a:xfrm>
            <a:off x="0" y="1018380"/>
            <a:ext cx="7956900" cy="569356"/>
          </a:xfrm>
          <a:prstGeom prst="rect">
            <a:avLst/>
          </a:prstGeom>
          <a:noFill/>
          <a:ln>
            <a:noFill/>
          </a:ln>
        </p:spPr>
        <p:txBody>
          <a:bodyPr spcFirstLastPara="1" wrap="square" lIns="91425" tIns="91425" rIns="91425" bIns="91425" anchor="t" anchorCtr="0">
            <a:spAutoFit/>
          </a:bodyPr>
          <a:lstStyle/>
          <a:p>
            <a:pPr marL="719999" marR="0" lvl="0" indent="-307975" algn="l" rtl="0">
              <a:lnSpc>
                <a:spcPct val="100000"/>
              </a:lnSpc>
              <a:spcBef>
                <a:spcPts val="0"/>
              </a:spcBef>
              <a:spcAft>
                <a:spcPts val="0"/>
              </a:spcAft>
              <a:buClr>
                <a:srgbClr val="999999"/>
              </a:buClr>
              <a:buSzPts val="1250"/>
              <a:buFont typeface="DM Sans"/>
              <a:buAutoNum type="arabicPeriod"/>
            </a:pPr>
            <a:r>
              <a:rPr lang="es-419" sz="1250" b="1" i="0" u="none" strike="noStrike" cap="none" dirty="0">
                <a:solidFill>
                  <a:srgbClr val="999999"/>
                </a:solidFill>
                <a:latin typeface="DM Sans"/>
                <a:ea typeface="DM Sans"/>
                <a:cs typeface="DM Sans"/>
                <a:sym typeface="DM Sans"/>
              </a:rPr>
              <a:t>Abstracto con motivación y audiencia:</a:t>
            </a:r>
            <a:r>
              <a:rPr lang="es-419" sz="1250" b="0" i="0" u="none" strike="noStrike" cap="none" dirty="0">
                <a:solidFill>
                  <a:srgbClr val="999999"/>
                </a:solidFill>
                <a:latin typeface="DM Sans"/>
                <a:ea typeface="DM Sans"/>
                <a:cs typeface="DM Sans"/>
                <a:sym typeface="DM Sans"/>
              </a:rPr>
              <a:t> Descripción de alto nivel de lo que motiva a analizar los datos elegidos y que audiencia  se podrá beneficiar de este análisis</a:t>
            </a:r>
            <a:endParaRPr sz="1250" b="0" i="0" u="none" strike="noStrike" cap="none" dirty="0">
              <a:solidFill>
                <a:srgbClr val="999999"/>
              </a:solidFill>
              <a:latin typeface="DM Sans"/>
              <a:ea typeface="DM Sans"/>
              <a:cs typeface="DM Sans"/>
              <a:sym typeface="DM Sans"/>
            </a:endParaRPr>
          </a:p>
        </p:txBody>
      </p:sp>
      <p:sp>
        <p:nvSpPr>
          <p:cNvPr id="448" name="Google Shape;448;p90"/>
          <p:cNvSpPr/>
          <p:nvPr/>
        </p:nvSpPr>
        <p:spPr>
          <a:xfrm>
            <a:off x="636450" y="393406"/>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90"/>
          <p:cNvSpPr txBox="1"/>
          <p:nvPr/>
        </p:nvSpPr>
        <p:spPr>
          <a:xfrm>
            <a:off x="417450" y="538186"/>
            <a:ext cx="8036700" cy="544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Arial"/>
              <a:buNone/>
            </a:pPr>
            <a:r>
              <a:rPr lang="es-419" sz="2600" b="1" i="0" u="none" strike="noStrike" cap="none" dirty="0">
                <a:solidFill>
                  <a:schemeClr val="dk1"/>
                </a:solidFill>
                <a:latin typeface="DM Sans"/>
                <a:ea typeface="DM Sans"/>
                <a:cs typeface="DM Sans"/>
                <a:sym typeface="DM Sans"/>
              </a:rPr>
              <a:t>Proyecto NovaCoffe</a:t>
            </a:r>
            <a:endParaRPr sz="4000" b="1" i="0" u="none" strike="noStrike" cap="none" dirty="0">
              <a:solidFill>
                <a:schemeClr val="dk1"/>
              </a:solidFill>
              <a:latin typeface="DM Sans"/>
              <a:ea typeface="DM Sans"/>
              <a:cs typeface="DM Sans"/>
              <a:sym typeface="DM Sans"/>
            </a:endParaRPr>
          </a:p>
        </p:txBody>
      </p:sp>
      <p:sp>
        <p:nvSpPr>
          <p:cNvPr id="3" name="Google Shape;447;p90">
            <a:extLst>
              <a:ext uri="{FF2B5EF4-FFF2-40B4-BE49-F238E27FC236}">
                <a16:creationId xmlns:a16="http://schemas.microsoft.com/office/drawing/2014/main" id="{0854CE84-A38F-0CA0-4510-46E6372B766D}"/>
              </a:ext>
            </a:extLst>
          </p:cNvPr>
          <p:cNvSpPr txBox="1"/>
          <p:nvPr/>
        </p:nvSpPr>
        <p:spPr>
          <a:xfrm>
            <a:off x="278296" y="1685352"/>
            <a:ext cx="7956900" cy="2877681"/>
          </a:xfrm>
          <a:prstGeom prst="rect">
            <a:avLst/>
          </a:prstGeom>
          <a:noFill/>
          <a:ln>
            <a:noFill/>
          </a:ln>
        </p:spPr>
        <p:txBody>
          <a:bodyPr spcFirstLastPara="1" wrap="square" lIns="91425" tIns="91425" rIns="91425" bIns="91425" anchor="t" anchorCtr="0">
            <a:spAutoFit/>
          </a:bodyPr>
          <a:lstStyle/>
          <a:p>
            <a:pPr marL="412024">
              <a:buClr>
                <a:srgbClr val="999999"/>
              </a:buClr>
              <a:buSzPts val="1250"/>
            </a:pPr>
            <a:r>
              <a:rPr lang="es-419" sz="1250" b="0" i="0" u="none" strike="noStrike" cap="none" dirty="0">
                <a:solidFill>
                  <a:srgbClr val="999999"/>
                </a:solidFill>
                <a:latin typeface="DM Sans"/>
                <a:ea typeface="DM Sans"/>
                <a:cs typeface="DM Sans"/>
                <a:sym typeface="DM Sans"/>
              </a:rPr>
              <a:t>NovaCoffe es una empresa dedicada a la comercialización y venta de café. Sin embargo, actualmente solo se enfoca en la comercialización de productos ya existentes. Con un ambicioso plan de expansión para los próximos cinco años, la empresa planea destinar un presupuesto significativo para iniciar sus propios cultivos de café. Este estudio tiene como objetivo proporcionar un análisis exhaustivo sobre la calidad y los volúmenes de producción de café a nivel mundial, con el fin de identificar las regiones más prometedoras y rentables para invertir.</a:t>
            </a:r>
          </a:p>
          <a:p>
            <a:pPr marL="412024">
              <a:buClr>
                <a:srgbClr val="999999"/>
              </a:buClr>
              <a:buSzPts val="1250"/>
            </a:pPr>
            <a:endParaRPr lang="es-419" sz="1250" b="0" i="0" u="none" strike="noStrike" cap="none" dirty="0">
              <a:solidFill>
                <a:srgbClr val="999999"/>
              </a:solidFill>
              <a:latin typeface="DM Sans"/>
              <a:ea typeface="DM Sans"/>
              <a:cs typeface="DM Sans"/>
              <a:sym typeface="DM Sans"/>
            </a:endParaRPr>
          </a:p>
          <a:p>
            <a:pPr marL="412024">
              <a:buClr>
                <a:srgbClr val="999999"/>
              </a:buClr>
              <a:buSzPts val="1250"/>
            </a:pPr>
            <a:r>
              <a:rPr lang="es-419" sz="1250" b="0" i="0" u="none" strike="noStrike" cap="none" dirty="0">
                <a:solidFill>
                  <a:srgbClr val="999999"/>
                </a:solidFill>
                <a:latin typeface="DM Sans"/>
                <a:ea typeface="DM Sans"/>
                <a:cs typeface="DM Sans"/>
                <a:sym typeface="DM Sans"/>
              </a:rPr>
              <a:t>El análisis de la producción y calidad del café a nivel mundial es crucial en un contexto donde el consumo global de café continúa en crecimiento y donde la calidad del producto tiene un impacto directo en los mercados y en la economía de los países productores. Comprender las variables que influyen en la producción y calidad del café, como el tipo de café, el origen geográfico y las condiciones de producción, puede ayudar a optimizar la cadena de suministro de la empresa NovaCoffe y a mejorar su competitividad en el mercado global.</a:t>
            </a:r>
          </a:p>
          <a:p>
            <a:pPr marL="719999" indent="-307975">
              <a:buClr>
                <a:srgbClr val="999999"/>
              </a:buClr>
              <a:buSzPts val="1250"/>
              <a:buFont typeface="DM Sans"/>
              <a:buAutoNum type="arabicPeriod"/>
            </a:pPr>
            <a:endParaRPr lang="es-419" sz="1250" b="0" i="0" u="none" strike="noStrike" cap="none" dirty="0">
              <a:solidFill>
                <a:srgbClr val="999999"/>
              </a:solidFill>
              <a:latin typeface="DM Sans"/>
              <a:ea typeface="DM Sans"/>
              <a:cs typeface="DM Sans"/>
              <a:sym typeface="DM Sans"/>
            </a:endParaRPr>
          </a:p>
        </p:txBody>
      </p:sp>
      <p:pic>
        <p:nvPicPr>
          <p:cNvPr id="1026" name="Picture 2">
            <a:extLst>
              <a:ext uri="{FF2B5EF4-FFF2-40B4-BE49-F238E27FC236}">
                <a16:creationId xmlns:a16="http://schemas.microsoft.com/office/drawing/2014/main" id="{54A2F41C-9B2B-E059-20E8-7DA69FA1DB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6682" y="454006"/>
            <a:ext cx="638341" cy="6383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90"/>
          <p:cNvGrpSpPr/>
          <p:nvPr/>
        </p:nvGrpSpPr>
        <p:grpSpPr>
          <a:xfrm>
            <a:off x="457356" y="468297"/>
            <a:ext cx="431074" cy="431074"/>
            <a:chOff x="7208351" y="2467173"/>
            <a:chExt cx="738900" cy="738900"/>
          </a:xfrm>
        </p:grpSpPr>
        <p:sp>
          <p:nvSpPr>
            <p:cNvPr id="443" name="Google Shape;443;p90"/>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4" name="Google Shape;444;p90"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pic>
        <p:nvPicPr>
          <p:cNvPr id="445" name="Google Shape;445;p9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446" name="Google Shape;446;p90"/>
          <p:cNvSpPr txBox="1"/>
          <p:nvPr/>
        </p:nvSpPr>
        <p:spPr>
          <a:xfrm>
            <a:off x="930550" y="468275"/>
            <a:ext cx="3592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PREENTREGA DEL PROYECTO FINAL</a:t>
            </a:r>
            <a:endParaRPr sz="1400" b="0" i="0" u="none" strike="noStrike" cap="none">
              <a:solidFill>
                <a:srgbClr val="000000"/>
              </a:solidFill>
              <a:latin typeface="DM Sans"/>
              <a:ea typeface="DM Sans"/>
              <a:cs typeface="DM Sans"/>
              <a:sym typeface="DM Sans"/>
            </a:endParaRPr>
          </a:p>
        </p:txBody>
      </p:sp>
      <p:sp>
        <p:nvSpPr>
          <p:cNvPr id="448" name="Google Shape;448;p90"/>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90"/>
          <p:cNvSpPr txBox="1"/>
          <p:nvPr/>
        </p:nvSpPr>
        <p:spPr>
          <a:xfrm>
            <a:off x="501450" y="1081750"/>
            <a:ext cx="8036700" cy="627834"/>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Arial"/>
              <a:buNone/>
            </a:pPr>
            <a:r>
              <a:rPr lang="en-CO" sz="1600" dirty="0"/>
              <a:t>⛳ </a:t>
            </a:r>
            <a:r>
              <a:rPr lang="en-CO" sz="1600" b="1" dirty="0"/>
              <a:t>1. ¿</a:t>
            </a:r>
            <a:r>
              <a:rPr lang="en-US" sz="1600" b="1" dirty="0" err="1"/>
              <a:t>Cuáles</a:t>
            </a:r>
            <a:r>
              <a:rPr lang="en-US" sz="1600" b="1" dirty="0"/>
              <a:t> son </a:t>
            </a:r>
            <a:r>
              <a:rPr lang="en-US" sz="1600" b="1" dirty="0" err="1"/>
              <a:t>los</a:t>
            </a:r>
            <a:r>
              <a:rPr lang="en-US" sz="1600" b="1" dirty="0"/>
              <a:t> </a:t>
            </a:r>
            <a:r>
              <a:rPr lang="en-US" sz="1600" b="1" dirty="0" err="1"/>
              <a:t>principales</a:t>
            </a:r>
            <a:r>
              <a:rPr lang="en-US" sz="1600" b="1" dirty="0"/>
              <a:t> </a:t>
            </a:r>
            <a:r>
              <a:rPr lang="en-US" sz="1600" b="1" dirty="0" err="1"/>
              <a:t>países</a:t>
            </a:r>
            <a:r>
              <a:rPr lang="en-US" sz="1600" b="1" dirty="0"/>
              <a:t> </a:t>
            </a:r>
            <a:r>
              <a:rPr lang="en-US" sz="1600" b="1" dirty="0" err="1"/>
              <a:t>productores</a:t>
            </a:r>
            <a:r>
              <a:rPr lang="en-US" sz="1600" b="1" dirty="0"/>
              <a:t> de café y </a:t>
            </a:r>
            <a:r>
              <a:rPr lang="en-US" sz="1600" b="1" dirty="0" err="1"/>
              <a:t>cómo</a:t>
            </a:r>
            <a:r>
              <a:rPr lang="en-US" sz="1600" b="1" dirty="0"/>
              <a:t> ha </a:t>
            </a:r>
            <a:r>
              <a:rPr lang="en-US" sz="1600" b="1" dirty="0" err="1"/>
              <a:t>variado</a:t>
            </a:r>
            <a:r>
              <a:rPr lang="en-US" sz="1600" b="1" dirty="0"/>
              <a:t> </a:t>
            </a:r>
            <a:r>
              <a:rPr lang="en-US" sz="1600" b="1" dirty="0" err="1"/>
              <a:t>su</a:t>
            </a:r>
            <a:r>
              <a:rPr lang="en-US" sz="1600" b="1" dirty="0"/>
              <a:t> </a:t>
            </a:r>
            <a:r>
              <a:rPr lang="en-US" sz="1600" b="1" dirty="0" err="1"/>
              <a:t>producción</a:t>
            </a:r>
            <a:r>
              <a:rPr lang="en-US" sz="1600" b="1" dirty="0"/>
              <a:t> a lo largo de </a:t>
            </a:r>
            <a:r>
              <a:rPr lang="en-US" sz="1600" b="1" dirty="0" err="1"/>
              <a:t>los</a:t>
            </a:r>
            <a:r>
              <a:rPr lang="en-US" sz="1600" b="1" dirty="0"/>
              <a:t> </a:t>
            </a:r>
            <a:r>
              <a:rPr lang="en-US" sz="1600" b="1" dirty="0" err="1"/>
              <a:t>años</a:t>
            </a:r>
            <a:r>
              <a:rPr lang="en-US" sz="1600" b="1" dirty="0"/>
              <a:t>?</a:t>
            </a:r>
            <a:endParaRPr lang="en-US" sz="1600" b="1" i="0" u="none" strike="noStrike" cap="none" dirty="0">
              <a:solidFill>
                <a:schemeClr val="dk1"/>
              </a:solidFill>
              <a:latin typeface="DM Sans"/>
              <a:ea typeface="DM Sans"/>
              <a:cs typeface="DM Sans"/>
              <a:sym typeface="DM Sans"/>
            </a:endParaRPr>
          </a:p>
        </p:txBody>
      </p:sp>
      <p:sp>
        <p:nvSpPr>
          <p:cNvPr id="4" name="TextBox 3">
            <a:extLst>
              <a:ext uri="{FF2B5EF4-FFF2-40B4-BE49-F238E27FC236}">
                <a16:creationId xmlns:a16="http://schemas.microsoft.com/office/drawing/2014/main" id="{9AA80F86-162B-4124-74FF-65876489217A}"/>
              </a:ext>
            </a:extLst>
          </p:cNvPr>
          <p:cNvSpPr txBox="1"/>
          <p:nvPr/>
        </p:nvSpPr>
        <p:spPr>
          <a:xfrm>
            <a:off x="541452" y="1722231"/>
            <a:ext cx="8131697" cy="2123658"/>
          </a:xfrm>
          <a:prstGeom prst="rect">
            <a:avLst/>
          </a:prstGeom>
          <a:noFill/>
        </p:spPr>
        <p:txBody>
          <a:bodyPr wrap="square">
            <a:spAutoFit/>
          </a:bodyPr>
          <a:lstStyle/>
          <a:p>
            <a:r>
              <a:rPr lang="en-CO" sz="1100" dirty="0"/>
              <a:t>El análisis de la variación en la producción de café a lo largo de los años revela que Brasil es el principal productor de café, con una producción significativamente mayor en comparación con otros países. A lo largo del tiempo, Brasil ha mantenido una tendencia general al alza, alcanzando picos de producción en varios años. Este dominio es evidente en la diferencia de magnitud respecto a otros países, como Colombia, que se encuentra en un distante segundo lugar.</a:t>
            </a:r>
          </a:p>
          <a:p>
            <a:endParaRPr lang="en-CO" sz="1100" dirty="0"/>
          </a:p>
          <a:p>
            <a:r>
              <a:rPr lang="en-CO" sz="1100" dirty="0"/>
              <a:t>Colombia, aunque también muestra una tendencia relativamente estable con un ligero aumento en los últimos años, no alcanza los volúmenes de producción de Brasil. Etiopía, Guatemala y México, aunque se encuentran entre los principales productores, tienen volúmenes de producción mucho menores y sus tendencias se han mantenido más constantes sin grandes fluctuaciones.</a:t>
            </a:r>
          </a:p>
          <a:p>
            <a:endParaRPr lang="en-CO" sz="1100" dirty="0"/>
          </a:p>
          <a:p>
            <a:r>
              <a:rPr lang="en-CO" sz="1100" dirty="0"/>
              <a:t>En resumen, Brasil no solo lidera en la producción de café, sino que su capacidad productiva ha mostrado un crecimiento continuo, consolidando su posición como el mayor productor de café a nivel mundial. Los demás países, aunque importantes, no muestran la misma magnitud de variación ni el crecimiento sostenido que caracteriza a Brasil.</a:t>
            </a:r>
          </a:p>
        </p:txBody>
      </p:sp>
    </p:spTree>
    <p:extLst>
      <p:ext uri="{BB962C8B-B14F-4D97-AF65-F5344CB8AC3E}">
        <p14:creationId xmlns:p14="http://schemas.microsoft.com/office/powerpoint/2010/main" val="3419999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90"/>
          <p:cNvGrpSpPr/>
          <p:nvPr/>
        </p:nvGrpSpPr>
        <p:grpSpPr>
          <a:xfrm>
            <a:off x="457356" y="468297"/>
            <a:ext cx="431074" cy="431074"/>
            <a:chOff x="7208351" y="2467173"/>
            <a:chExt cx="738900" cy="738900"/>
          </a:xfrm>
        </p:grpSpPr>
        <p:sp>
          <p:nvSpPr>
            <p:cNvPr id="443" name="Google Shape;443;p90"/>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4" name="Google Shape;444;p90"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pic>
        <p:nvPicPr>
          <p:cNvPr id="445" name="Google Shape;445;p9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446" name="Google Shape;446;p90"/>
          <p:cNvSpPr txBox="1"/>
          <p:nvPr/>
        </p:nvSpPr>
        <p:spPr>
          <a:xfrm>
            <a:off x="930550" y="468275"/>
            <a:ext cx="3592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PREENTREGA DEL PROYECTO FINAL</a:t>
            </a:r>
            <a:endParaRPr sz="1400" b="0" i="0" u="none" strike="noStrike" cap="none">
              <a:solidFill>
                <a:srgbClr val="000000"/>
              </a:solidFill>
              <a:latin typeface="DM Sans"/>
              <a:ea typeface="DM Sans"/>
              <a:cs typeface="DM Sans"/>
              <a:sym typeface="DM Sans"/>
            </a:endParaRPr>
          </a:p>
        </p:txBody>
      </p:sp>
      <p:sp>
        <p:nvSpPr>
          <p:cNvPr id="448" name="Google Shape;448;p90"/>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90"/>
          <p:cNvSpPr txBox="1"/>
          <p:nvPr/>
        </p:nvSpPr>
        <p:spPr>
          <a:xfrm>
            <a:off x="501450" y="1081750"/>
            <a:ext cx="8036700" cy="627834"/>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Arial"/>
              <a:buNone/>
            </a:pPr>
            <a:r>
              <a:rPr lang="en-CO" sz="1600" dirty="0"/>
              <a:t>⛳ </a:t>
            </a:r>
            <a:r>
              <a:rPr lang="en-CO" sz="1600" b="1" dirty="0"/>
              <a:t>2. ¿</a:t>
            </a:r>
            <a:r>
              <a:rPr lang="en-US" sz="1600" b="1" dirty="0" err="1"/>
              <a:t>Existe</a:t>
            </a:r>
            <a:r>
              <a:rPr lang="en-US" sz="1600" b="1" dirty="0"/>
              <a:t> </a:t>
            </a:r>
            <a:r>
              <a:rPr lang="en-US" sz="1600" b="1" dirty="0" err="1"/>
              <a:t>una</a:t>
            </a:r>
            <a:r>
              <a:rPr lang="en-US" sz="1600" b="1" dirty="0"/>
              <a:t> </a:t>
            </a:r>
            <a:r>
              <a:rPr lang="en-US" sz="1600" b="1" dirty="0" err="1"/>
              <a:t>relación</a:t>
            </a:r>
            <a:r>
              <a:rPr lang="en-US" sz="1600" b="1" dirty="0"/>
              <a:t> entre </a:t>
            </a:r>
            <a:r>
              <a:rPr lang="en-US" sz="1600" b="1" dirty="0" err="1"/>
              <a:t>el</a:t>
            </a:r>
            <a:r>
              <a:rPr lang="en-US" sz="1600" b="1" dirty="0"/>
              <a:t> </a:t>
            </a:r>
            <a:r>
              <a:rPr lang="en-US" sz="1600" b="1" dirty="0" err="1"/>
              <a:t>tipo</a:t>
            </a:r>
            <a:r>
              <a:rPr lang="en-US" sz="1600" b="1" dirty="0"/>
              <a:t> de café </a:t>
            </a:r>
            <a:r>
              <a:rPr lang="en-US" sz="1600" b="1" dirty="0" err="1"/>
              <a:t>producido</a:t>
            </a:r>
            <a:r>
              <a:rPr lang="en-US" sz="1600" b="1" dirty="0"/>
              <a:t> y la </a:t>
            </a:r>
            <a:r>
              <a:rPr lang="en-US" sz="1600" b="1" dirty="0" err="1"/>
              <a:t>cantidad</a:t>
            </a:r>
            <a:r>
              <a:rPr lang="en-US" sz="1600" b="1" dirty="0"/>
              <a:t> de </a:t>
            </a:r>
            <a:r>
              <a:rPr lang="en-US" sz="1600" b="1" dirty="0" err="1"/>
              <a:t>producción</a:t>
            </a:r>
            <a:r>
              <a:rPr lang="en-US" sz="1600" b="1" dirty="0"/>
              <a:t> </a:t>
            </a:r>
            <a:r>
              <a:rPr lang="en-US" sz="1600" b="1" dirty="0" err="1"/>
              <a:t>en</a:t>
            </a:r>
            <a:r>
              <a:rPr lang="en-US" sz="1600" b="1" dirty="0"/>
              <a:t> </a:t>
            </a:r>
            <a:r>
              <a:rPr lang="en-US" sz="1600" b="1" dirty="0" err="1"/>
              <a:t>diferentes</a:t>
            </a:r>
            <a:r>
              <a:rPr lang="en-US" sz="1600" b="1" dirty="0"/>
              <a:t> regiones?</a:t>
            </a:r>
            <a:endParaRPr lang="en-US" sz="1200" b="1" i="0" u="none" strike="noStrike" cap="none" dirty="0">
              <a:solidFill>
                <a:schemeClr val="dk1"/>
              </a:solidFill>
              <a:latin typeface="DM Sans"/>
              <a:ea typeface="DM Sans"/>
              <a:cs typeface="DM Sans"/>
              <a:sym typeface="DM Sans"/>
            </a:endParaRPr>
          </a:p>
        </p:txBody>
      </p:sp>
      <p:pic>
        <p:nvPicPr>
          <p:cNvPr id="5" name="Picture 4" descr="A screenshot of a computer&#10;&#10;Description automatically generated">
            <a:extLst>
              <a:ext uri="{FF2B5EF4-FFF2-40B4-BE49-F238E27FC236}">
                <a16:creationId xmlns:a16="http://schemas.microsoft.com/office/drawing/2014/main" id="{4C4C017A-FB11-664D-A7BE-507804E467E5}"/>
              </a:ext>
            </a:extLst>
          </p:cNvPr>
          <p:cNvPicPr>
            <a:picLocks noChangeAspect="1"/>
          </p:cNvPicPr>
          <p:nvPr/>
        </p:nvPicPr>
        <p:blipFill>
          <a:blip r:embed="rId5"/>
          <a:stretch>
            <a:fillRect/>
          </a:stretch>
        </p:blipFill>
        <p:spPr>
          <a:xfrm>
            <a:off x="1319917" y="1742553"/>
            <a:ext cx="6162260" cy="3368457"/>
          </a:xfrm>
          <a:prstGeom prst="rect">
            <a:avLst/>
          </a:prstGeom>
        </p:spPr>
      </p:pic>
    </p:spTree>
    <p:extLst>
      <p:ext uri="{BB962C8B-B14F-4D97-AF65-F5344CB8AC3E}">
        <p14:creationId xmlns:p14="http://schemas.microsoft.com/office/powerpoint/2010/main" val="2016669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5" name="Google Shape;445;p90"/>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449" name="Google Shape;449;p90"/>
          <p:cNvSpPr txBox="1"/>
          <p:nvPr/>
        </p:nvSpPr>
        <p:spPr>
          <a:xfrm>
            <a:off x="350088" y="183650"/>
            <a:ext cx="8036700" cy="627834"/>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Arial"/>
              <a:buNone/>
            </a:pPr>
            <a:r>
              <a:rPr lang="en-CO" sz="1600" dirty="0"/>
              <a:t>⛳ </a:t>
            </a:r>
            <a:r>
              <a:rPr lang="en-CO" sz="1600" b="1" dirty="0"/>
              <a:t>2. ¿</a:t>
            </a:r>
            <a:r>
              <a:rPr lang="en-US" sz="1600" b="1" dirty="0" err="1"/>
              <a:t>Existe</a:t>
            </a:r>
            <a:r>
              <a:rPr lang="en-US" sz="1600" b="1" dirty="0"/>
              <a:t> </a:t>
            </a:r>
            <a:r>
              <a:rPr lang="en-US" sz="1600" b="1" dirty="0" err="1"/>
              <a:t>una</a:t>
            </a:r>
            <a:r>
              <a:rPr lang="en-US" sz="1600" b="1" dirty="0"/>
              <a:t> </a:t>
            </a:r>
            <a:r>
              <a:rPr lang="en-US" sz="1600" b="1" dirty="0" err="1"/>
              <a:t>relación</a:t>
            </a:r>
            <a:r>
              <a:rPr lang="en-US" sz="1600" b="1" dirty="0"/>
              <a:t> entre </a:t>
            </a:r>
            <a:r>
              <a:rPr lang="en-US" sz="1600" b="1" dirty="0" err="1"/>
              <a:t>el</a:t>
            </a:r>
            <a:r>
              <a:rPr lang="en-US" sz="1600" b="1" dirty="0"/>
              <a:t> </a:t>
            </a:r>
            <a:r>
              <a:rPr lang="en-US" sz="1600" b="1" dirty="0" err="1"/>
              <a:t>tipo</a:t>
            </a:r>
            <a:r>
              <a:rPr lang="en-US" sz="1600" b="1" dirty="0"/>
              <a:t> de café </a:t>
            </a:r>
            <a:r>
              <a:rPr lang="en-US" sz="1600" b="1" dirty="0" err="1"/>
              <a:t>producido</a:t>
            </a:r>
            <a:r>
              <a:rPr lang="en-US" sz="1600" b="1" dirty="0"/>
              <a:t> y la </a:t>
            </a:r>
            <a:r>
              <a:rPr lang="en-US" sz="1600" b="1" dirty="0" err="1"/>
              <a:t>cantidad</a:t>
            </a:r>
            <a:r>
              <a:rPr lang="en-US" sz="1600" b="1" dirty="0"/>
              <a:t> de </a:t>
            </a:r>
            <a:r>
              <a:rPr lang="en-US" sz="1600" b="1" dirty="0" err="1"/>
              <a:t>producción</a:t>
            </a:r>
            <a:r>
              <a:rPr lang="en-US" sz="1600" b="1" dirty="0"/>
              <a:t> </a:t>
            </a:r>
            <a:r>
              <a:rPr lang="en-US" sz="1600" b="1" dirty="0" err="1"/>
              <a:t>en</a:t>
            </a:r>
            <a:r>
              <a:rPr lang="en-US" sz="1600" b="1" dirty="0"/>
              <a:t> </a:t>
            </a:r>
            <a:r>
              <a:rPr lang="en-US" sz="1600" b="1" dirty="0" err="1"/>
              <a:t>diferentes</a:t>
            </a:r>
            <a:r>
              <a:rPr lang="en-US" sz="1600" b="1" dirty="0"/>
              <a:t> regiones?</a:t>
            </a:r>
            <a:endParaRPr lang="en-US" sz="1200" b="1" i="0" u="none" strike="noStrike" cap="none" dirty="0">
              <a:solidFill>
                <a:schemeClr val="dk1"/>
              </a:solidFill>
              <a:latin typeface="DM Sans"/>
              <a:ea typeface="DM Sans"/>
              <a:cs typeface="DM Sans"/>
              <a:sym typeface="DM Sans"/>
            </a:endParaRPr>
          </a:p>
        </p:txBody>
      </p:sp>
      <p:sp>
        <p:nvSpPr>
          <p:cNvPr id="3" name="TextBox 2">
            <a:extLst>
              <a:ext uri="{FF2B5EF4-FFF2-40B4-BE49-F238E27FC236}">
                <a16:creationId xmlns:a16="http://schemas.microsoft.com/office/drawing/2014/main" id="{F9C158B8-69C3-8F46-BFB7-FB70AECBE8D5}"/>
              </a:ext>
            </a:extLst>
          </p:cNvPr>
          <p:cNvSpPr txBox="1"/>
          <p:nvPr/>
        </p:nvSpPr>
        <p:spPr>
          <a:xfrm>
            <a:off x="350088" y="709877"/>
            <a:ext cx="8189613" cy="4116185"/>
          </a:xfrm>
          <a:prstGeom prst="rect">
            <a:avLst/>
          </a:prstGeom>
          <a:noFill/>
        </p:spPr>
        <p:txBody>
          <a:bodyPr wrap="square">
            <a:spAutoFit/>
          </a:bodyPr>
          <a:lstStyle/>
          <a:p>
            <a:r>
              <a:rPr lang="en-US" sz="1100" dirty="0"/>
              <a:t>Al </a:t>
            </a:r>
            <a:r>
              <a:rPr lang="en-US" sz="1100" dirty="0" err="1"/>
              <a:t>analizar</a:t>
            </a:r>
            <a:r>
              <a:rPr lang="en-US" sz="1100" dirty="0"/>
              <a:t> la </a:t>
            </a:r>
            <a:r>
              <a:rPr lang="en-US" sz="1100" dirty="0" err="1"/>
              <a:t>relación</a:t>
            </a:r>
            <a:r>
              <a:rPr lang="en-US" sz="1100" dirty="0"/>
              <a:t> entre </a:t>
            </a:r>
            <a:r>
              <a:rPr lang="en-US" sz="1100" dirty="0" err="1"/>
              <a:t>el</a:t>
            </a:r>
            <a:r>
              <a:rPr lang="en-US" sz="1100" dirty="0"/>
              <a:t> </a:t>
            </a:r>
            <a:r>
              <a:rPr lang="en-US" sz="1100" dirty="0" err="1"/>
              <a:t>tipo</a:t>
            </a:r>
            <a:r>
              <a:rPr lang="en-US" sz="1100" dirty="0"/>
              <a:t> de café </a:t>
            </a:r>
            <a:r>
              <a:rPr lang="en-US" sz="1100" dirty="0" err="1"/>
              <a:t>producido</a:t>
            </a:r>
            <a:r>
              <a:rPr lang="en-US" sz="1100" dirty="0"/>
              <a:t> y la </a:t>
            </a:r>
            <a:r>
              <a:rPr lang="en-US" sz="1100" dirty="0" err="1"/>
              <a:t>cantidad</a:t>
            </a:r>
            <a:r>
              <a:rPr lang="en-US" sz="1100" dirty="0"/>
              <a:t> de </a:t>
            </a:r>
            <a:r>
              <a:rPr lang="en-US" sz="1100" dirty="0" err="1"/>
              <a:t>producción</a:t>
            </a:r>
            <a:r>
              <a:rPr lang="en-US" sz="1100" dirty="0"/>
              <a:t> </a:t>
            </a:r>
            <a:r>
              <a:rPr lang="en-US" sz="1100" dirty="0" err="1"/>
              <a:t>en</a:t>
            </a:r>
            <a:r>
              <a:rPr lang="en-US" sz="1100" dirty="0"/>
              <a:t> </a:t>
            </a:r>
            <a:r>
              <a:rPr lang="en-US" sz="1100" dirty="0" err="1"/>
              <a:t>diferentes</a:t>
            </a:r>
            <a:r>
              <a:rPr lang="en-US" sz="1100" dirty="0"/>
              <a:t> regiones, </a:t>
            </a:r>
            <a:r>
              <a:rPr lang="en-US" sz="1100" dirty="0" err="1"/>
              <a:t>observamos</a:t>
            </a:r>
            <a:r>
              <a:rPr lang="en-US" sz="1100" dirty="0"/>
              <a:t> </a:t>
            </a:r>
            <a:r>
              <a:rPr lang="en-US" sz="1100" dirty="0" err="1"/>
              <a:t>varias</a:t>
            </a:r>
            <a:r>
              <a:rPr lang="en-US" sz="1100" dirty="0"/>
              <a:t> </a:t>
            </a:r>
            <a:r>
              <a:rPr lang="en-US" sz="1100" dirty="0" err="1"/>
              <a:t>tendencias</a:t>
            </a:r>
            <a:r>
              <a:rPr lang="en-US" sz="1100" dirty="0"/>
              <a:t> </a:t>
            </a:r>
            <a:r>
              <a:rPr lang="en-US" sz="1100" dirty="0" err="1"/>
              <a:t>claras</a:t>
            </a:r>
            <a:r>
              <a:rPr lang="en-US" sz="1100" dirty="0"/>
              <a:t>:</a:t>
            </a:r>
          </a:p>
          <a:p>
            <a:endParaRPr lang="en-US" sz="1100" dirty="0"/>
          </a:p>
          <a:p>
            <a:pPr>
              <a:buFont typeface="+mj-lt"/>
              <a:buAutoNum type="arabicPeriod"/>
            </a:pPr>
            <a:r>
              <a:rPr lang="en-US" sz="1100" b="1" dirty="0" err="1"/>
              <a:t>Predominio</a:t>
            </a:r>
            <a:r>
              <a:rPr lang="en-US" sz="1100" b="1" dirty="0"/>
              <a:t> de la </a:t>
            </a:r>
            <a:r>
              <a:rPr lang="en-US" sz="1100" b="1" dirty="0" err="1"/>
              <a:t>Producción</a:t>
            </a:r>
            <a:r>
              <a:rPr lang="en-US" sz="1100" b="1" dirty="0"/>
              <a:t> de Café </a:t>
            </a:r>
            <a:r>
              <a:rPr lang="en-US" sz="1100" b="1" dirty="0" err="1"/>
              <a:t>Arábica</a:t>
            </a:r>
            <a:r>
              <a:rPr lang="en-US" sz="1100" b="1" dirty="0"/>
              <a:t>:</a:t>
            </a:r>
            <a:r>
              <a:rPr lang="en-US" sz="1100" dirty="0"/>
              <a:t> La </a:t>
            </a:r>
            <a:r>
              <a:rPr lang="en-US" sz="1100" dirty="0" err="1"/>
              <a:t>producción</a:t>
            </a:r>
            <a:r>
              <a:rPr lang="en-US" sz="1100" dirty="0"/>
              <a:t> de café </a:t>
            </a:r>
            <a:r>
              <a:rPr lang="en-US" sz="1100" dirty="0" err="1"/>
              <a:t>Arábica</a:t>
            </a:r>
            <a:r>
              <a:rPr lang="en-US" sz="1100" dirty="0"/>
              <a:t> </a:t>
            </a:r>
            <a:r>
              <a:rPr lang="en-US" sz="1100" dirty="0" err="1"/>
              <a:t>domina</a:t>
            </a:r>
            <a:r>
              <a:rPr lang="en-US" sz="1100" dirty="0"/>
              <a:t> </a:t>
            </a:r>
            <a:r>
              <a:rPr lang="en-US" sz="1100" dirty="0" err="1"/>
              <a:t>significativamente</a:t>
            </a:r>
            <a:r>
              <a:rPr lang="en-US" sz="1100" dirty="0"/>
              <a:t> </a:t>
            </a:r>
            <a:r>
              <a:rPr lang="en-US" sz="1100" dirty="0" err="1"/>
              <a:t>en</a:t>
            </a:r>
            <a:r>
              <a:rPr lang="en-US" sz="1100" dirty="0"/>
              <a:t> </a:t>
            </a:r>
            <a:r>
              <a:rPr lang="en-US" sz="1100" dirty="0" err="1"/>
              <a:t>comparación</a:t>
            </a:r>
            <a:r>
              <a:rPr lang="en-US" sz="1100" dirty="0"/>
              <a:t> con la de Robusta. </a:t>
            </a:r>
            <a:r>
              <a:rPr lang="en-US" sz="1100" dirty="0" err="1"/>
              <a:t>Esto</a:t>
            </a:r>
            <a:r>
              <a:rPr lang="en-US" sz="1100" dirty="0"/>
              <a:t> se </a:t>
            </a:r>
            <a:r>
              <a:rPr lang="en-US" sz="1100" dirty="0" err="1"/>
              <a:t>refleja</a:t>
            </a:r>
            <a:r>
              <a:rPr lang="en-US" sz="1100" dirty="0"/>
              <a:t> </a:t>
            </a:r>
            <a:r>
              <a:rPr lang="en-US" sz="1100" dirty="0" err="1"/>
              <a:t>en</a:t>
            </a:r>
            <a:r>
              <a:rPr lang="en-US" sz="1100" dirty="0"/>
              <a:t> </a:t>
            </a:r>
            <a:r>
              <a:rPr lang="en-US" sz="1100" dirty="0" err="1"/>
              <a:t>los</a:t>
            </a:r>
            <a:r>
              <a:rPr lang="en-US" sz="1100" dirty="0"/>
              <a:t> </a:t>
            </a:r>
            <a:r>
              <a:rPr lang="en-US" sz="1100" dirty="0" err="1"/>
              <a:t>volúmenes</a:t>
            </a:r>
            <a:r>
              <a:rPr lang="en-US" sz="1100" dirty="0"/>
              <a:t> de </a:t>
            </a:r>
            <a:r>
              <a:rPr lang="en-US" sz="1100" dirty="0" err="1"/>
              <a:t>producción</a:t>
            </a:r>
            <a:r>
              <a:rPr lang="en-US" sz="1100" dirty="0"/>
              <a:t> </a:t>
            </a:r>
            <a:r>
              <a:rPr lang="en-US" sz="1100" dirty="0" err="1"/>
              <a:t>mucho</a:t>
            </a:r>
            <a:r>
              <a:rPr lang="en-US" sz="1100" dirty="0"/>
              <a:t> </a:t>
            </a:r>
            <a:r>
              <a:rPr lang="en-US" sz="1100" dirty="0" err="1"/>
              <a:t>más</a:t>
            </a:r>
            <a:r>
              <a:rPr lang="en-US" sz="1100" dirty="0"/>
              <a:t> altos para </a:t>
            </a:r>
            <a:r>
              <a:rPr lang="en-US" sz="1100" dirty="0" err="1"/>
              <a:t>Arábica</a:t>
            </a:r>
            <a:r>
              <a:rPr lang="en-US" sz="1100" dirty="0"/>
              <a:t>, </a:t>
            </a:r>
            <a:r>
              <a:rPr lang="en-US" sz="1100" dirty="0" err="1"/>
              <a:t>especialmente</a:t>
            </a:r>
            <a:r>
              <a:rPr lang="en-US" sz="1100" dirty="0"/>
              <a:t> </a:t>
            </a:r>
            <a:r>
              <a:rPr lang="en-US" sz="1100" dirty="0" err="1"/>
              <a:t>en</a:t>
            </a:r>
            <a:r>
              <a:rPr lang="en-US" sz="1100" dirty="0"/>
              <a:t> regiones </a:t>
            </a:r>
            <a:r>
              <a:rPr lang="en-US" sz="1100" dirty="0" err="1"/>
              <a:t>como</a:t>
            </a:r>
            <a:r>
              <a:rPr lang="en-US" sz="1100" dirty="0"/>
              <a:t> América del Sur y América del Norte.</a:t>
            </a:r>
          </a:p>
          <a:p>
            <a:pPr>
              <a:buFont typeface="+mj-lt"/>
              <a:buAutoNum type="arabicPeriod"/>
            </a:pPr>
            <a:endParaRPr lang="en-US" sz="1100" dirty="0"/>
          </a:p>
          <a:p>
            <a:pPr>
              <a:buFont typeface="+mj-lt"/>
              <a:buAutoNum type="arabicPeriod"/>
            </a:pPr>
            <a:r>
              <a:rPr lang="en-US" sz="1100" b="1" dirty="0" err="1"/>
              <a:t>Distribución</a:t>
            </a:r>
            <a:r>
              <a:rPr lang="en-US" sz="1100" b="1" dirty="0"/>
              <a:t> Regional:</a:t>
            </a:r>
          </a:p>
          <a:p>
            <a:pPr>
              <a:buFont typeface="+mj-lt"/>
              <a:buAutoNum type="arabicPeriod"/>
            </a:pPr>
            <a:endParaRPr lang="en-US" sz="1100" dirty="0"/>
          </a:p>
          <a:p>
            <a:pPr>
              <a:buFont typeface="Arial" panose="020B0604020202020204" pitchFamily="34" charset="0"/>
              <a:buChar char="•"/>
            </a:pPr>
            <a:r>
              <a:rPr lang="en-US" sz="1100" b="1" dirty="0"/>
              <a:t>América del Sur:</a:t>
            </a:r>
            <a:r>
              <a:rPr lang="en-US" sz="1100" dirty="0"/>
              <a:t> Esta </a:t>
            </a:r>
            <a:r>
              <a:rPr lang="en-US" sz="1100" dirty="0" err="1"/>
              <a:t>región</a:t>
            </a:r>
            <a:r>
              <a:rPr lang="en-US" sz="1100" dirty="0"/>
              <a:t>, </a:t>
            </a:r>
            <a:r>
              <a:rPr lang="en-US" sz="1100" dirty="0" err="1"/>
              <a:t>especialmente</a:t>
            </a:r>
            <a:r>
              <a:rPr lang="en-US" sz="1100" dirty="0"/>
              <a:t> </a:t>
            </a:r>
            <a:r>
              <a:rPr lang="en-US" sz="1100" dirty="0" err="1"/>
              <a:t>representada</a:t>
            </a:r>
            <a:r>
              <a:rPr lang="en-US" sz="1100" dirty="0"/>
              <a:t> </a:t>
            </a:r>
            <a:r>
              <a:rPr lang="en-US" sz="1100" dirty="0" err="1"/>
              <a:t>por</a:t>
            </a:r>
            <a:r>
              <a:rPr lang="en-US" sz="1100" dirty="0"/>
              <a:t> </a:t>
            </a:r>
            <a:r>
              <a:rPr lang="en-US" sz="1100" dirty="0" err="1"/>
              <a:t>Brasil</a:t>
            </a:r>
            <a:r>
              <a:rPr lang="en-US" sz="1100" dirty="0"/>
              <a:t>, </a:t>
            </a:r>
            <a:r>
              <a:rPr lang="en-US" sz="1100" dirty="0" err="1"/>
              <a:t>muestra</a:t>
            </a:r>
            <a:r>
              <a:rPr lang="en-US" sz="1100" dirty="0"/>
              <a:t> la mayor </a:t>
            </a:r>
            <a:r>
              <a:rPr lang="en-US" sz="1100" dirty="0" err="1"/>
              <a:t>producción</a:t>
            </a:r>
            <a:r>
              <a:rPr lang="en-US" sz="1100" dirty="0"/>
              <a:t> de café </a:t>
            </a:r>
            <a:r>
              <a:rPr lang="en-US" sz="1100" dirty="0" err="1"/>
              <a:t>Arábica</a:t>
            </a:r>
            <a:r>
              <a:rPr lang="en-US" sz="1100" dirty="0"/>
              <a:t>, lo que </a:t>
            </a:r>
            <a:r>
              <a:rPr lang="en-US" sz="1100" dirty="0" err="1"/>
              <a:t>confirma</a:t>
            </a:r>
            <a:r>
              <a:rPr lang="en-US" sz="1100" dirty="0"/>
              <a:t> </a:t>
            </a:r>
            <a:r>
              <a:rPr lang="en-US" sz="1100" dirty="0" err="1"/>
              <a:t>su</a:t>
            </a:r>
            <a:r>
              <a:rPr lang="en-US" sz="1100" dirty="0"/>
              <a:t> </a:t>
            </a:r>
            <a:r>
              <a:rPr lang="en-US" sz="1100" dirty="0" err="1"/>
              <a:t>posición</a:t>
            </a:r>
            <a:r>
              <a:rPr lang="en-US" sz="1100" dirty="0"/>
              <a:t> </a:t>
            </a:r>
            <a:r>
              <a:rPr lang="en-US" sz="1100" dirty="0" err="1"/>
              <a:t>como</a:t>
            </a:r>
            <a:r>
              <a:rPr lang="en-US" sz="1100" dirty="0"/>
              <a:t> </a:t>
            </a:r>
            <a:r>
              <a:rPr lang="en-US" sz="1100" dirty="0" err="1"/>
              <a:t>el</a:t>
            </a:r>
            <a:r>
              <a:rPr lang="en-US" sz="1100" dirty="0"/>
              <a:t> mayor productor </a:t>
            </a:r>
            <a:r>
              <a:rPr lang="en-US" sz="1100" dirty="0" err="1"/>
              <a:t>mundial</a:t>
            </a:r>
            <a:r>
              <a:rPr lang="en-US" sz="1100" dirty="0"/>
              <a:t> de </a:t>
            </a:r>
            <a:r>
              <a:rPr lang="en-US" sz="1100" dirty="0" err="1"/>
              <a:t>este</a:t>
            </a:r>
            <a:r>
              <a:rPr lang="en-US" sz="1100" dirty="0"/>
              <a:t> </a:t>
            </a:r>
            <a:r>
              <a:rPr lang="en-US" sz="1100" dirty="0" err="1"/>
              <a:t>tipo</a:t>
            </a:r>
            <a:r>
              <a:rPr lang="en-US" sz="1100" dirty="0"/>
              <a:t> de café.</a:t>
            </a:r>
          </a:p>
          <a:p>
            <a:pPr>
              <a:buFont typeface="Arial" panose="020B0604020202020204" pitchFamily="34" charset="0"/>
              <a:buChar char="•"/>
            </a:pPr>
            <a:r>
              <a:rPr lang="en-US" sz="1100" b="1" dirty="0" err="1"/>
              <a:t>África</a:t>
            </a:r>
            <a:r>
              <a:rPr lang="en-US" sz="1100" b="1" dirty="0"/>
              <a:t> y Asia:</a:t>
            </a:r>
            <a:r>
              <a:rPr lang="en-US" sz="1100" dirty="0"/>
              <a:t> </a:t>
            </a:r>
            <a:r>
              <a:rPr lang="en-US" sz="1100" dirty="0" err="1"/>
              <a:t>Aunque</a:t>
            </a:r>
            <a:r>
              <a:rPr lang="en-US" sz="1100" dirty="0"/>
              <a:t> </a:t>
            </a:r>
            <a:r>
              <a:rPr lang="en-US" sz="1100" dirty="0" err="1"/>
              <a:t>también</a:t>
            </a:r>
            <a:r>
              <a:rPr lang="en-US" sz="1100" dirty="0"/>
              <a:t> </a:t>
            </a:r>
            <a:r>
              <a:rPr lang="en-US" sz="1100" dirty="0" err="1"/>
              <a:t>producen</a:t>
            </a:r>
            <a:r>
              <a:rPr lang="en-US" sz="1100" dirty="0"/>
              <a:t> café </a:t>
            </a:r>
            <a:r>
              <a:rPr lang="en-US" sz="1100" dirty="0" err="1"/>
              <a:t>Arábica</a:t>
            </a:r>
            <a:r>
              <a:rPr lang="en-US" sz="1100" dirty="0"/>
              <a:t>, sus </a:t>
            </a:r>
            <a:r>
              <a:rPr lang="en-US" sz="1100" dirty="0" err="1"/>
              <a:t>volúmenes</a:t>
            </a:r>
            <a:r>
              <a:rPr lang="en-US" sz="1100" dirty="0"/>
              <a:t> de </a:t>
            </a:r>
            <a:r>
              <a:rPr lang="en-US" sz="1100" dirty="0" err="1"/>
              <a:t>producción</a:t>
            </a:r>
            <a:r>
              <a:rPr lang="en-US" sz="1100" dirty="0"/>
              <a:t> son </a:t>
            </a:r>
            <a:r>
              <a:rPr lang="en-US" sz="1100" dirty="0" err="1"/>
              <a:t>menores</a:t>
            </a:r>
            <a:r>
              <a:rPr lang="en-US" sz="1100" dirty="0"/>
              <a:t> </a:t>
            </a:r>
            <a:r>
              <a:rPr lang="en-US" sz="1100" dirty="0" err="1"/>
              <a:t>en</a:t>
            </a:r>
            <a:r>
              <a:rPr lang="en-US" sz="1100" dirty="0"/>
              <a:t> </a:t>
            </a:r>
            <a:r>
              <a:rPr lang="en-US" sz="1100" dirty="0" err="1"/>
              <a:t>comparación</a:t>
            </a:r>
            <a:r>
              <a:rPr lang="en-US" sz="1100" dirty="0"/>
              <a:t> con América del Sur. </a:t>
            </a:r>
            <a:r>
              <a:rPr lang="en-US" sz="1100" dirty="0" err="1"/>
              <a:t>Además</a:t>
            </a:r>
            <a:r>
              <a:rPr lang="en-US" sz="1100" dirty="0"/>
              <a:t>, </a:t>
            </a:r>
            <a:r>
              <a:rPr lang="en-US" sz="1100" dirty="0" err="1"/>
              <a:t>estas</a:t>
            </a:r>
            <a:r>
              <a:rPr lang="en-US" sz="1100" dirty="0"/>
              <a:t> regiones </a:t>
            </a:r>
            <a:r>
              <a:rPr lang="en-US" sz="1100" dirty="0" err="1"/>
              <a:t>tienen</a:t>
            </a:r>
            <a:r>
              <a:rPr lang="en-US" sz="1100" dirty="0"/>
              <a:t> </a:t>
            </a:r>
            <a:r>
              <a:rPr lang="en-US" sz="1100" dirty="0" err="1"/>
              <a:t>una</a:t>
            </a:r>
            <a:r>
              <a:rPr lang="en-US" sz="1100" dirty="0"/>
              <a:t> </a:t>
            </a:r>
            <a:r>
              <a:rPr lang="en-US" sz="1100" dirty="0" err="1"/>
              <a:t>presencia</a:t>
            </a:r>
            <a:r>
              <a:rPr lang="en-US" sz="1100" dirty="0"/>
              <a:t> </a:t>
            </a:r>
            <a:r>
              <a:rPr lang="en-US" sz="1100" dirty="0" err="1"/>
              <a:t>significativa</a:t>
            </a:r>
            <a:r>
              <a:rPr lang="en-US" sz="1100" dirty="0"/>
              <a:t> </a:t>
            </a:r>
            <a:r>
              <a:rPr lang="en-US" sz="1100" dirty="0" err="1"/>
              <a:t>en</a:t>
            </a:r>
            <a:r>
              <a:rPr lang="en-US" sz="1100" dirty="0"/>
              <a:t> la </a:t>
            </a:r>
            <a:r>
              <a:rPr lang="en-US" sz="1100" dirty="0" err="1"/>
              <a:t>producción</a:t>
            </a:r>
            <a:r>
              <a:rPr lang="en-US" sz="1100" dirty="0"/>
              <a:t> de Robusta.</a:t>
            </a:r>
          </a:p>
          <a:p>
            <a:pPr>
              <a:buFont typeface="Arial" panose="020B0604020202020204" pitchFamily="34" charset="0"/>
              <a:buChar char="•"/>
            </a:pPr>
            <a:r>
              <a:rPr lang="en-US" sz="1100" b="1" dirty="0"/>
              <a:t>América del Norte:</a:t>
            </a:r>
            <a:r>
              <a:rPr lang="en-US" sz="1100" dirty="0"/>
              <a:t> </a:t>
            </a:r>
            <a:r>
              <a:rPr lang="en-US" sz="1100" dirty="0" err="1"/>
              <a:t>Muestra</a:t>
            </a:r>
            <a:r>
              <a:rPr lang="en-US" sz="1100" dirty="0"/>
              <a:t> </a:t>
            </a:r>
            <a:r>
              <a:rPr lang="en-US" sz="1100" dirty="0" err="1"/>
              <a:t>una</a:t>
            </a:r>
            <a:r>
              <a:rPr lang="en-US" sz="1100" dirty="0"/>
              <a:t> </a:t>
            </a:r>
            <a:r>
              <a:rPr lang="en-US" sz="1100" dirty="0" err="1"/>
              <a:t>producción</a:t>
            </a:r>
            <a:r>
              <a:rPr lang="en-US" sz="1100" dirty="0"/>
              <a:t> considerable de </a:t>
            </a:r>
            <a:r>
              <a:rPr lang="en-US" sz="1100" dirty="0" err="1"/>
              <a:t>Arábica</a:t>
            </a:r>
            <a:r>
              <a:rPr lang="en-US" sz="1100" dirty="0"/>
              <a:t>, lo que es </a:t>
            </a:r>
            <a:r>
              <a:rPr lang="en-US" sz="1100" dirty="0" err="1"/>
              <a:t>coherente</a:t>
            </a:r>
            <a:r>
              <a:rPr lang="en-US" sz="1100" dirty="0"/>
              <a:t> con la </a:t>
            </a:r>
            <a:r>
              <a:rPr lang="en-US" sz="1100" dirty="0" err="1"/>
              <a:t>presencia</a:t>
            </a:r>
            <a:r>
              <a:rPr lang="en-US" sz="1100" dirty="0"/>
              <a:t> de </a:t>
            </a:r>
            <a:r>
              <a:rPr lang="en-US" sz="1100" dirty="0" err="1"/>
              <a:t>países</a:t>
            </a:r>
            <a:r>
              <a:rPr lang="en-US" sz="1100" dirty="0"/>
              <a:t> </a:t>
            </a:r>
            <a:r>
              <a:rPr lang="en-US" sz="1100" dirty="0" err="1"/>
              <a:t>como</a:t>
            </a:r>
            <a:r>
              <a:rPr lang="en-US" sz="1100" dirty="0"/>
              <a:t> Colombia </a:t>
            </a:r>
            <a:r>
              <a:rPr lang="en-US" sz="1100" dirty="0" err="1"/>
              <a:t>en</a:t>
            </a:r>
            <a:r>
              <a:rPr lang="en-US" sz="1100" dirty="0"/>
              <a:t> </a:t>
            </a:r>
            <a:r>
              <a:rPr lang="en-US" sz="1100" dirty="0" err="1"/>
              <a:t>esta</a:t>
            </a:r>
            <a:r>
              <a:rPr lang="en-US" sz="1100" dirty="0"/>
              <a:t> </a:t>
            </a:r>
            <a:r>
              <a:rPr lang="en-US" sz="1100" dirty="0" err="1"/>
              <a:t>región</a:t>
            </a:r>
            <a:r>
              <a:rPr lang="en-US" sz="1100" dirty="0"/>
              <a:t>.</a:t>
            </a:r>
          </a:p>
          <a:p>
            <a:endParaRPr lang="en-US" sz="1100" dirty="0"/>
          </a:p>
          <a:p>
            <a:pPr>
              <a:buFont typeface="Arial" panose="020B0604020202020204" pitchFamily="34" charset="0"/>
              <a:buChar char="•"/>
            </a:pPr>
            <a:r>
              <a:rPr lang="en-US" sz="1100" b="1" dirty="0" err="1"/>
              <a:t>Producción</a:t>
            </a:r>
            <a:r>
              <a:rPr lang="en-US" sz="1100" b="1" dirty="0"/>
              <a:t> de Robusta:</a:t>
            </a:r>
            <a:r>
              <a:rPr lang="en-US" sz="1100" dirty="0"/>
              <a:t> La </a:t>
            </a:r>
            <a:r>
              <a:rPr lang="en-US" sz="1100" dirty="0" err="1"/>
              <a:t>producción</a:t>
            </a:r>
            <a:r>
              <a:rPr lang="en-US" sz="1100" dirty="0"/>
              <a:t> de café Robusta es </a:t>
            </a:r>
            <a:r>
              <a:rPr lang="en-US" sz="1100" dirty="0" err="1"/>
              <a:t>mucho</a:t>
            </a:r>
            <a:r>
              <a:rPr lang="en-US" sz="1100" dirty="0"/>
              <a:t> </a:t>
            </a:r>
            <a:r>
              <a:rPr lang="en-US" sz="1100" dirty="0" err="1"/>
              <a:t>menor</a:t>
            </a:r>
            <a:r>
              <a:rPr lang="en-US" sz="1100" dirty="0"/>
              <a:t> </a:t>
            </a:r>
            <a:r>
              <a:rPr lang="en-US" sz="1100" dirty="0" err="1"/>
              <a:t>en</a:t>
            </a:r>
            <a:r>
              <a:rPr lang="en-US" sz="1100" dirty="0"/>
              <a:t> </a:t>
            </a:r>
            <a:r>
              <a:rPr lang="en-US" sz="1100" dirty="0" err="1"/>
              <a:t>comparación</a:t>
            </a:r>
            <a:r>
              <a:rPr lang="en-US" sz="1100" dirty="0"/>
              <a:t> con </a:t>
            </a:r>
            <a:r>
              <a:rPr lang="en-US" sz="1100" dirty="0" err="1"/>
              <a:t>Arábica</a:t>
            </a:r>
            <a:r>
              <a:rPr lang="en-US" sz="1100" dirty="0"/>
              <a:t> y </a:t>
            </a:r>
            <a:r>
              <a:rPr lang="en-US" sz="1100" dirty="0" err="1"/>
              <a:t>está</a:t>
            </a:r>
            <a:r>
              <a:rPr lang="en-US" sz="1100" dirty="0"/>
              <a:t> </a:t>
            </a:r>
            <a:r>
              <a:rPr lang="en-US" sz="1100" dirty="0" err="1"/>
              <a:t>más</a:t>
            </a:r>
            <a:r>
              <a:rPr lang="en-US" sz="1100" dirty="0"/>
              <a:t> </a:t>
            </a:r>
            <a:r>
              <a:rPr lang="en-US" sz="1100" dirty="0" err="1"/>
              <a:t>distribuida</a:t>
            </a:r>
            <a:r>
              <a:rPr lang="en-US" sz="1100" dirty="0"/>
              <a:t> </a:t>
            </a:r>
            <a:r>
              <a:rPr lang="en-US" sz="1100" dirty="0" err="1"/>
              <a:t>en</a:t>
            </a:r>
            <a:r>
              <a:rPr lang="en-US" sz="1100" dirty="0"/>
              <a:t> regiones </a:t>
            </a:r>
            <a:r>
              <a:rPr lang="en-US" sz="1100" dirty="0" err="1"/>
              <a:t>como</a:t>
            </a:r>
            <a:r>
              <a:rPr lang="en-US" sz="1100" dirty="0"/>
              <a:t> </a:t>
            </a:r>
            <a:r>
              <a:rPr lang="en-US" sz="1100" dirty="0" err="1"/>
              <a:t>África</a:t>
            </a:r>
            <a:r>
              <a:rPr lang="en-US" sz="1100" dirty="0"/>
              <a:t> y Asia, </a:t>
            </a:r>
            <a:r>
              <a:rPr lang="en-US" sz="1100" dirty="0" err="1"/>
              <a:t>donde</a:t>
            </a:r>
            <a:r>
              <a:rPr lang="en-US" sz="1100" dirty="0"/>
              <a:t> </a:t>
            </a:r>
            <a:r>
              <a:rPr lang="en-US" sz="1100" dirty="0" err="1"/>
              <a:t>este</a:t>
            </a:r>
            <a:r>
              <a:rPr lang="en-US" sz="1100" dirty="0"/>
              <a:t> </a:t>
            </a:r>
            <a:r>
              <a:rPr lang="en-US" sz="1100" dirty="0" err="1"/>
              <a:t>tipo</a:t>
            </a:r>
            <a:r>
              <a:rPr lang="en-US" sz="1100" dirty="0"/>
              <a:t> de café es </a:t>
            </a:r>
            <a:r>
              <a:rPr lang="en-US" sz="1100" dirty="0" err="1"/>
              <a:t>más</a:t>
            </a:r>
            <a:r>
              <a:rPr lang="en-US" sz="1100" dirty="0"/>
              <a:t> </a:t>
            </a:r>
            <a:r>
              <a:rPr lang="en-US" sz="1100" dirty="0" err="1"/>
              <a:t>común</a:t>
            </a:r>
            <a:r>
              <a:rPr lang="en-US" sz="1100" dirty="0"/>
              <a:t>. Sin embargo Ecuador </a:t>
            </a:r>
            <a:r>
              <a:rPr lang="en-US" sz="1100" dirty="0" err="1"/>
              <a:t>apesar</a:t>
            </a:r>
            <a:r>
              <a:rPr lang="en-US" sz="1100" dirty="0"/>
              <a:t> de </a:t>
            </a:r>
            <a:r>
              <a:rPr lang="en-US" sz="1100" dirty="0" err="1"/>
              <a:t>estar</a:t>
            </a:r>
            <a:r>
              <a:rPr lang="en-US" sz="1100" dirty="0"/>
              <a:t> </a:t>
            </a:r>
            <a:r>
              <a:rPr lang="en-US" sz="1100" dirty="0" err="1"/>
              <a:t>en</a:t>
            </a:r>
            <a:r>
              <a:rPr lang="en-US" sz="1100" dirty="0"/>
              <a:t> America del sur es uno de </a:t>
            </a:r>
            <a:r>
              <a:rPr lang="en-US" sz="1100" dirty="0" err="1"/>
              <a:t>los</a:t>
            </a:r>
            <a:r>
              <a:rPr lang="en-US" sz="1100" dirty="0"/>
              <a:t> </a:t>
            </a:r>
            <a:r>
              <a:rPr lang="en-US" sz="1100" dirty="0" err="1"/>
              <a:t>productores</a:t>
            </a:r>
            <a:r>
              <a:rPr lang="en-US" sz="1100" dirty="0"/>
              <a:t> de </a:t>
            </a:r>
            <a:r>
              <a:rPr lang="en-US" sz="1100" dirty="0" err="1"/>
              <a:t>este</a:t>
            </a:r>
            <a:r>
              <a:rPr lang="en-US" sz="1100" dirty="0"/>
              <a:t> </a:t>
            </a:r>
            <a:r>
              <a:rPr lang="en-US" sz="1100" dirty="0" err="1"/>
              <a:t>tipo</a:t>
            </a:r>
            <a:r>
              <a:rPr lang="en-US" sz="1100" dirty="0"/>
              <a:t> de café.</a:t>
            </a:r>
          </a:p>
          <a:p>
            <a:r>
              <a:rPr lang="en-US" sz="1100" dirty="0" err="1"/>
              <a:t>Existe</a:t>
            </a:r>
            <a:r>
              <a:rPr lang="en-US" sz="1100" dirty="0"/>
              <a:t> </a:t>
            </a:r>
            <a:r>
              <a:rPr lang="en-US" sz="1100" dirty="0" err="1"/>
              <a:t>una</a:t>
            </a:r>
            <a:r>
              <a:rPr lang="en-US" sz="1100" dirty="0"/>
              <a:t> </a:t>
            </a:r>
            <a:r>
              <a:rPr lang="en-US" sz="1100" dirty="0" err="1"/>
              <a:t>clara</a:t>
            </a:r>
            <a:r>
              <a:rPr lang="en-US" sz="1100" dirty="0"/>
              <a:t> </a:t>
            </a:r>
            <a:r>
              <a:rPr lang="en-US" sz="1100" dirty="0" err="1"/>
              <a:t>relación</a:t>
            </a:r>
            <a:r>
              <a:rPr lang="en-US" sz="1100" dirty="0"/>
              <a:t> entre </a:t>
            </a:r>
            <a:r>
              <a:rPr lang="en-US" sz="1100" dirty="0" err="1"/>
              <a:t>el</a:t>
            </a:r>
            <a:r>
              <a:rPr lang="en-US" sz="1100" dirty="0"/>
              <a:t> </a:t>
            </a:r>
            <a:r>
              <a:rPr lang="en-US" sz="1100" dirty="0" err="1"/>
              <a:t>tipo</a:t>
            </a:r>
            <a:r>
              <a:rPr lang="en-US" sz="1100" dirty="0"/>
              <a:t> de café </a:t>
            </a:r>
            <a:r>
              <a:rPr lang="en-US" sz="1100" dirty="0" err="1"/>
              <a:t>producido</a:t>
            </a:r>
            <a:r>
              <a:rPr lang="en-US" sz="1100" dirty="0"/>
              <a:t> y la </a:t>
            </a:r>
            <a:r>
              <a:rPr lang="en-US" sz="1100" dirty="0" err="1"/>
              <a:t>cantidad</a:t>
            </a:r>
            <a:r>
              <a:rPr lang="en-US" sz="1100" dirty="0"/>
              <a:t> de </a:t>
            </a:r>
            <a:r>
              <a:rPr lang="en-US" sz="1100" dirty="0" err="1"/>
              <a:t>producción</a:t>
            </a:r>
            <a:r>
              <a:rPr lang="en-US" sz="1100" dirty="0"/>
              <a:t> </a:t>
            </a:r>
            <a:r>
              <a:rPr lang="en-US" sz="1100" dirty="0" err="1"/>
              <a:t>en</a:t>
            </a:r>
            <a:r>
              <a:rPr lang="en-US" sz="1100" dirty="0"/>
              <a:t> </a:t>
            </a:r>
            <a:r>
              <a:rPr lang="en-US" sz="1100" dirty="0" err="1"/>
              <a:t>diferentes</a:t>
            </a:r>
            <a:r>
              <a:rPr lang="en-US" sz="1100" dirty="0"/>
              <a:t> regiones. El café </a:t>
            </a:r>
            <a:r>
              <a:rPr lang="en-US" sz="1100" dirty="0" err="1"/>
              <a:t>Arábica</a:t>
            </a:r>
            <a:r>
              <a:rPr lang="en-US" sz="1100" dirty="0"/>
              <a:t> es </a:t>
            </a:r>
            <a:r>
              <a:rPr lang="en-US" sz="1100" dirty="0" err="1"/>
              <a:t>predominantemente</a:t>
            </a:r>
            <a:r>
              <a:rPr lang="en-US" sz="1100" dirty="0"/>
              <a:t> </a:t>
            </a:r>
            <a:r>
              <a:rPr lang="en-US" sz="1100" dirty="0" err="1"/>
              <a:t>producido</a:t>
            </a:r>
            <a:r>
              <a:rPr lang="en-US" sz="1100" dirty="0"/>
              <a:t> </a:t>
            </a:r>
            <a:r>
              <a:rPr lang="en-US" sz="1100" dirty="0" err="1"/>
              <a:t>en</a:t>
            </a:r>
            <a:r>
              <a:rPr lang="en-US" sz="1100" dirty="0"/>
              <a:t> regiones </a:t>
            </a:r>
            <a:r>
              <a:rPr lang="en-US" sz="1100" dirty="0" err="1"/>
              <a:t>como</a:t>
            </a:r>
            <a:r>
              <a:rPr lang="en-US" sz="1100" dirty="0"/>
              <a:t> América del Sur y América del Norte, con </a:t>
            </a:r>
            <a:r>
              <a:rPr lang="en-US" sz="1100" dirty="0" err="1"/>
              <a:t>volúmenes</a:t>
            </a:r>
            <a:r>
              <a:rPr lang="en-US" sz="1100" dirty="0"/>
              <a:t> </a:t>
            </a:r>
            <a:r>
              <a:rPr lang="en-US" sz="1100" dirty="0" err="1"/>
              <a:t>significativamente</a:t>
            </a:r>
            <a:r>
              <a:rPr lang="en-US" sz="1100" dirty="0"/>
              <a:t> </a:t>
            </a:r>
            <a:r>
              <a:rPr lang="en-US" sz="1100" dirty="0" err="1"/>
              <a:t>mayores</a:t>
            </a:r>
            <a:r>
              <a:rPr lang="en-US" sz="1100" dirty="0"/>
              <a:t>, </a:t>
            </a:r>
            <a:r>
              <a:rPr lang="en-US" sz="1100" dirty="0" err="1"/>
              <a:t>mientras</a:t>
            </a:r>
            <a:r>
              <a:rPr lang="en-US" sz="1100" dirty="0"/>
              <a:t> que </a:t>
            </a:r>
            <a:r>
              <a:rPr lang="en-US" sz="1100" dirty="0" err="1"/>
              <a:t>el</a:t>
            </a:r>
            <a:r>
              <a:rPr lang="en-US" sz="1100" dirty="0"/>
              <a:t> café Robusta es </a:t>
            </a:r>
            <a:r>
              <a:rPr lang="en-US" sz="1100" dirty="0" err="1"/>
              <a:t>más</a:t>
            </a:r>
            <a:r>
              <a:rPr lang="en-US" sz="1100" dirty="0"/>
              <a:t> </a:t>
            </a:r>
            <a:r>
              <a:rPr lang="en-US" sz="1100" dirty="0" err="1"/>
              <a:t>común</a:t>
            </a:r>
            <a:r>
              <a:rPr lang="en-US" sz="1100" dirty="0"/>
              <a:t> </a:t>
            </a:r>
            <a:r>
              <a:rPr lang="en-US" sz="1100" dirty="0" err="1"/>
              <a:t>en</a:t>
            </a:r>
            <a:r>
              <a:rPr lang="en-US" sz="1100" dirty="0"/>
              <a:t> </a:t>
            </a:r>
            <a:r>
              <a:rPr lang="en-US" sz="1100" dirty="0" err="1"/>
              <a:t>África</a:t>
            </a:r>
            <a:r>
              <a:rPr lang="en-US" sz="1100" dirty="0"/>
              <a:t> y Asia, </a:t>
            </a:r>
            <a:r>
              <a:rPr lang="en-US" sz="1100" dirty="0" err="1"/>
              <a:t>aunque</a:t>
            </a:r>
            <a:r>
              <a:rPr lang="en-US" sz="1100" dirty="0"/>
              <a:t> </a:t>
            </a:r>
            <a:r>
              <a:rPr lang="en-US" sz="1100" dirty="0" err="1"/>
              <a:t>en</a:t>
            </a:r>
            <a:r>
              <a:rPr lang="en-US" sz="1100" dirty="0"/>
              <a:t> </a:t>
            </a:r>
            <a:r>
              <a:rPr lang="en-US" sz="1100" dirty="0" err="1"/>
              <a:t>volúmenes</a:t>
            </a:r>
            <a:r>
              <a:rPr lang="en-US" sz="1100" dirty="0"/>
              <a:t> </a:t>
            </a:r>
            <a:r>
              <a:rPr lang="en-US" sz="1100" dirty="0" err="1"/>
              <a:t>más</a:t>
            </a:r>
            <a:r>
              <a:rPr lang="en-US" sz="1100" dirty="0"/>
              <a:t> </a:t>
            </a:r>
            <a:r>
              <a:rPr lang="en-US" sz="1100" dirty="0" err="1"/>
              <a:t>bajos</a:t>
            </a:r>
            <a:r>
              <a:rPr lang="en-US" sz="1100" dirty="0"/>
              <a:t>. </a:t>
            </a:r>
            <a:r>
              <a:rPr lang="en-US" sz="1100" dirty="0" err="1"/>
              <a:t>Esto</a:t>
            </a:r>
            <a:r>
              <a:rPr lang="en-US" sz="1100" dirty="0"/>
              <a:t> indica no solo </a:t>
            </a:r>
            <a:r>
              <a:rPr lang="en-US" sz="1100" dirty="0" err="1"/>
              <a:t>una</a:t>
            </a:r>
            <a:r>
              <a:rPr lang="en-US" sz="1100" dirty="0"/>
              <a:t> </a:t>
            </a:r>
            <a:r>
              <a:rPr lang="en-US" sz="1100" dirty="0" err="1"/>
              <a:t>preferencia</a:t>
            </a:r>
            <a:r>
              <a:rPr lang="en-US" sz="1100" dirty="0"/>
              <a:t> regional </a:t>
            </a:r>
            <a:r>
              <a:rPr lang="en-US" sz="1100" dirty="0" err="1"/>
              <a:t>por</a:t>
            </a:r>
            <a:r>
              <a:rPr lang="en-US" sz="1100" dirty="0"/>
              <a:t> </a:t>
            </a:r>
            <a:r>
              <a:rPr lang="en-US" sz="1100" dirty="0" err="1"/>
              <a:t>ciertos</a:t>
            </a:r>
            <a:r>
              <a:rPr lang="en-US" sz="1100" dirty="0"/>
              <a:t> </a:t>
            </a:r>
            <a:r>
              <a:rPr lang="en-US" sz="1100" dirty="0" err="1"/>
              <a:t>tipos</a:t>
            </a:r>
            <a:r>
              <a:rPr lang="en-US" sz="1100" dirty="0"/>
              <a:t> de café, </a:t>
            </a:r>
            <a:r>
              <a:rPr lang="en-US" sz="1100" dirty="0" err="1"/>
              <a:t>sino</a:t>
            </a:r>
            <a:r>
              <a:rPr lang="en-US" sz="1100" dirty="0"/>
              <a:t> </a:t>
            </a:r>
            <a:r>
              <a:rPr lang="en-US" sz="1100" dirty="0" err="1"/>
              <a:t>también</a:t>
            </a:r>
            <a:r>
              <a:rPr lang="en-US" sz="1100" dirty="0"/>
              <a:t> </a:t>
            </a:r>
            <a:r>
              <a:rPr lang="en-US" sz="1100" dirty="0" err="1"/>
              <a:t>una</a:t>
            </a:r>
            <a:r>
              <a:rPr lang="en-US" sz="1100" dirty="0"/>
              <a:t> </a:t>
            </a:r>
            <a:r>
              <a:rPr lang="en-US" sz="1100" dirty="0" err="1"/>
              <a:t>capacidad</a:t>
            </a:r>
            <a:r>
              <a:rPr lang="en-US" sz="1100" dirty="0"/>
              <a:t> de </a:t>
            </a:r>
            <a:r>
              <a:rPr lang="en-US" sz="1100" dirty="0" err="1"/>
              <a:t>producción</a:t>
            </a:r>
            <a:r>
              <a:rPr lang="en-US" sz="1100" dirty="0"/>
              <a:t> que </a:t>
            </a:r>
            <a:r>
              <a:rPr lang="en-US" sz="1100" dirty="0" err="1"/>
              <a:t>varía</a:t>
            </a:r>
            <a:r>
              <a:rPr lang="en-US" sz="1100" dirty="0"/>
              <a:t> </a:t>
            </a:r>
            <a:r>
              <a:rPr lang="en-US" sz="1100" dirty="0" err="1"/>
              <a:t>considerablemente</a:t>
            </a:r>
            <a:r>
              <a:rPr lang="en-US" sz="1100" dirty="0"/>
              <a:t> entre </a:t>
            </a:r>
            <a:r>
              <a:rPr lang="en-US" sz="1100" dirty="0" err="1"/>
              <a:t>estas</a:t>
            </a:r>
            <a:r>
              <a:rPr lang="en-US" sz="1100" dirty="0"/>
              <a:t> regiones.</a:t>
            </a:r>
          </a:p>
        </p:txBody>
      </p:sp>
    </p:spTree>
    <p:extLst>
      <p:ext uri="{BB962C8B-B14F-4D97-AF65-F5344CB8AC3E}">
        <p14:creationId xmlns:p14="http://schemas.microsoft.com/office/powerpoint/2010/main" val="229646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5" name="Google Shape;445;p90"/>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449" name="Google Shape;449;p90"/>
          <p:cNvSpPr txBox="1"/>
          <p:nvPr/>
        </p:nvSpPr>
        <p:spPr>
          <a:xfrm>
            <a:off x="350088" y="183650"/>
            <a:ext cx="8036700" cy="406235"/>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Arial"/>
              <a:buNone/>
            </a:pPr>
            <a:r>
              <a:rPr lang="en-CO" sz="1600" dirty="0"/>
              <a:t>⛳ </a:t>
            </a:r>
            <a:r>
              <a:rPr lang="en-CO" sz="1600" b="1" dirty="0"/>
              <a:t>3. ¿</a:t>
            </a:r>
            <a:r>
              <a:rPr lang="en-US" sz="1600" b="1" dirty="0" err="1"/>
              <a:t>Cómo</a:t>
            </a:r>
            <a:r>
              <a:rPr lang="en-US" sz="1600" b="1" dirty="0"/>
              <a:t> </a:t>
            </a:r>
            <a:r>
              <a:rPr lang="en-US" sz="1600" b="1" dirty="0" err="1"/>
              <a:t>varían</a:t>
            </a:r>
            <a:r>
              <a:rPr lang="en-US" sz="1600" b="1" dirty="0"/>
              <a:t> </a:t>
            </a:r>
            <a:r>
              <a:rPr lang="en-US" sz="1600" b="1" dirty="0" err="1"/>
              <a:t>los</a:t>
            </a:r>
            <a:r>
              <a:rPr lang="en-US" sz="1600" b="1" dirty="0"/>
              <a:t> </a:t>
            </a:r>
            <a:r>
              <a:rPr lang="en-US" sz="1600" b="1" dirty="0" err="1"/>
              <a:t>atributos</a:t>
            </a:r>
            <a:r>
              <a:rPr lang="en-US" sz="1600" b="1" dirty="0"/>
              <a:t> de </a:t>
            </a:r>
            <a:r>
              <a:rPr lang="en-US" sz="1600" b="1" dirty="0" err="1"/>
              <a:t>calidad</a:t>
            </a:r>
            <a:r>
              <a:rPr lang="en-US" sz="1600" b="1" dirty="0"/>
              <a:t> del café </a:t>
            </a:r>
            <a:r>
              <a:rPr lang="en-US" sz="1600" b="1" dirty="0" err="1"/>
              <a:t>según</a:t>
            </a:r>
            <a:r>
              <a:rPr lang="en-US" sz="1600" b="1" dirty="0"/>
              <a:t> </a:t>
            </a:r>
            <a:r>
              <a:rPr lang="en-US" sz="1600" b="1" dirty="0" err="1"/>
              <a:t>el</a:t>
            </a:r>
            <a:r>
              <a:rPr lang="en-US" sz="1600" b="1" dirty="0"/>
              <a:t> </a:t>
            </a:r>
            <a:r>
              <a:rPr lang="en-US" sz="1600" b="1" dirty="0" err="1"/>
              <a:t>país</a:t>
            </a:r>
            <a:r>
              <a:rPr lang="en-US" sz="1600" b="1" dirty="0"/>
              <a:t> de </a:t>
            </a:r>
            <a:r>
              <a:rPr lang="en-US" sz="1600" b="1" dirty="0" err="1"/>
              <a:t>origen</a:t>
            </a:r>
            <a:r>
              <a:rPr lang="en-US" sz="1600" b="1" dirty="0"/>
              <a:t>?</a:t>
            </a:r>
            <a:endParaRPr lang="en-US" sz="1600" b="1" i="0" u="none" strike="noStrike" cap="none" dirty="0">
              <a:solidFill>
                <a:schemeClr val="dk1"/>
              </a:solidFill>
              <a:latin typeface="DM Sans"/>
              <a:ea typeface="DM Sans"/>
              <a:cs typeface="DM Sans"/>
              <a:sym typeface="DM Sans"/>
            </a:endParaRPr>
          </a:p>
        </p:txBody>
      </p:sp>
      <p:pic>
        <p:nvPicPr>
          <p:cNvPr id="4" name="Picture 3" descr="A graph of different colored squares&#10;&#10;Description automatically generated">
            <a:extLst>
              <a:ext uri="{FF2B5EF4-FFF2-40B4-BE49-F238E27FC236}">
                <a16:creationId xmlns:a16="http://schemas.microsoft.com/office/drawing/2014/main" id="{37B1F1DF-25C6-1296-3902-C471FDE0AA38}"/>
              </a:ext>
            </a:extLst>
          </p:cNvPr>
          <p:cNvPicPr>
            <a:picLocks noChangeAspect="1"/>
          </p:cNvPicPr>
          <p:nvPr/>
        </p:nvPicPr>
        <p:blipFill>
          <a:blip r:embed="rId4"/>
          <a:stretch>
            <a:fillRect/>
          </a:stretch>
        </p:blipFill>
        <p:spPr>
          <a:xfrm>
            <a:off x="0" y="676031"/>
            <a:ext cx="4372170" cy="2440879"/>
          </a:xfrm>
          <a:prstGeom prst="rect">
            <a:avLst/>
          </a:prstGeom>
        </p:spPr>
      </p:pic>
      <p:pic>
        <p:nvPicPr>
          <p:cNvPr id="6" name="Picture 5" descr="A graph with different colored squares&#10;&#10;Description automatically generated">
            <a:extLst>
              <a:ext uri="{FF2B5EF4-FFF2-40B4-BE49-F238E27FC236}">
                <a16:creationId xmlns:a16="http://schemas.microsoft.com/office/drawing/2014/main" id="{FC65CE44-1B92-2F20-7BE8-37E5CC977D5D}"/>
              </a:ext>
            </a:extLst>
          </p:cNvPr>
          <p:cNvPicPr>
            <a:picLocks noChangeAspect="1"/>
          </p:cNvPicPr>
          <p:nvPr/>
        </p:nvPicPr>
        <p:blipFill>
          <a:blip r:embed="rId5"/>
          <a:stretch>
            <a:fillRect/>
          </a:stretch>
        </p:blipFill>
        <p:spPr>
          <a:xfrm>
            <a:off x="4339266" y="609185"/>
            <a:ext cx="4622898" cy="2507726"/>
          </a:xfrm>
          <a:prstGeom prst="rect">
            <a:avLst/>
          </a:prstGeom>
        </p:spPr>
      </p:pic>
      <p:pic>
        <p:nvPicPr>
          <p:cNvPr id="8" name="Picture 7" descr="A graph of different colored squares&#10;&#10;Description automatically generated">
            <a:extLst>
              <a:ext uri="{FF2B5EF4-FFF2-40B4-BE49-F238E27FC236}">
                <a16:creationId xmlns:a16="http://schemas.microsoft.com/office/drawing/2014/main" id="{26506FBD-2559-9F02-B69D-1D81B72851CC}"/>
              </a:ext>
            </a:extLst>
          </p:cNvPr>
          <p:cNvPicPr>
            <a:picLocks noChangeAspect="1"/>
          </p:cNvPicPr>
          <p:nvPr/>
        </p:nvPicPr>
        <p:blipFill>
          <a:blip r:embed="rId6"/>
          <a:stretch>
            <a:fillRect/>
          </a:stretch>
        </p:blipFill>
        <p:spPr>
          <a:xfrm>
            <a:off x="2693695" y="3083331"/>
            <a:ext cx="3349486" cy="1876519"/>
          </a:xfrm>
          <a:prstGeom prst="rect">
            <a:avLst/>
          </a:prstGeom>
        </p:spPr>
      </p:pic>
    </p:spTree>
    <p:extLst>
      <p:ext uri="{BB962C8B-B14F-4D97-AF65-F5344CB8AC3E}">
        <p14:creationId xmlns:p14="http://schemas.microsoft.com/office/powerpoint/2010/main" val="4038650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5" name="Google Shape;445;p90"/>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449" name="Google Shape;449;p90"/>
          <p:cNvSpPr txBox="1"/>
          <p:nvPr/>
        </p:nvSpPr>
        <p:spPr>
          <a:xfrm>
            <a:off x="350088" y="183650"/>
            <a:ext cx="8036700" cy="406235"/>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Arial"/>
              <a:buNone/>
            </a:pPr>
            <a:r>
              <a:rPr lang="en-CO" sz="1600" dirty="0"/>
              <a:t>⛳ </a:t>
            </a:r>
            <a:r>
              <a:rPr lang="en-CO" sz="1600" b="1" dirty="0"/>
              <a:t>3. ¿</a:t>
            </a:r>
            <a:r>
              <a:rPr lang="en-US" sz="1600" b="1" dirty="0" err="1"/>
              <a:t>Cómo</a:t>
            </a:r>
            <a:r>
              <a:rPr lang="en-US" sz="1600" b="1" dirty="0"/>
              <a:t> </a:t>
            </a:r>
            <a:r>
              <a:rPr lang="en-US" sz="1600" b="1" dirty="0" err="1"/>
              <a:t>varían</a:t>
            </a:r>
            <a:r>
              <a:rPr lang="en-US" sz="1600" b="1" dirty="0"/>
              <a:t> </a:t>
            </a:r>
            <a:r>
              <a:rPr lang="en-US" sz="1600" b="1" dirty="0" err="1"/>
              <a:t>los</a:t>
            </a:r>
            <a:r>
              <a:rPr lang="en-US" sz="1600" b="1" dirty="0"/>
              <a:t> </a:t>
            </a:r>
            <a:r>
              <a:rPr lang="en-US" sz="1600" b="1" dirty="0" err="1"/>
              <a:t>atributos</a:t>
            </a:r>
            <a:r>
              <a:rPr lang="en-US" sz="1600" b="1" dirty="0"/>
              <a:t> de </a:t>
            </a:r>
            <a:r>
              <a:rPr lang="en-US" sz="1600" b="1" dirty="0" err="1"/>
              <a:t>calidad</a:t>
            </a:r>
            <a:r>
              <a:rPr lang="en-US" sz="1600" b="1" dirty="0"/>
              <a:t> del café </a:t>
            </a:r>
            <a:r>
              <a:rPr lang="en-US" sz="1600" b="1" dirty="0" err="1"/>
              <a:t>según</a:t>
            </a:r>
            <a:r>
              <a:rPr lang="en-US" sz="1600" b="1" dirty="0"/>
              <a:t> </a:t>
            </a:r>
            <a:r>
              <a:rPr lang="en-US" sz="1600" b="1" dirty="0" err="1"/>
              <a:t>el</a:t>
            </a:r>
            <a:r>
              <a:rPr lang="en-US" sz="1600" b="1" dirty="0"/>
              <a:t> </a:t>
            </a:r>
            <a:r>
              <a:rPr lang="en-US" sz="1600" b="1" dirty="0" err="1"/>
              <a:t>país</a:t>
            </a:r>
            <a:r>
              <a:rPr lang="en-US" sz="1600" b="1" dirty="0"/>
              <a:t> de </a:t>
            </a:r>
            <a:r>
              <a:rPr lang="en-US" sz="1600" b="1" dirty="0" err="1"/>
              <a:t>origen</a:t>
            </a:r>
            <a:r>
              <a:rPr lang="en-US" sz="1600" b="1" dirty="0"/>
              <a:t>?</a:t>
            </a:r>
            <a:endParaRPr lang="en-US" sz="1600" b="1" i="0" u="none" strike="noStrike" cap="none" dirty="0">
              <a:solidFill>
                <a:schemeClr val="dk1"/>
              </a:solidFill>
              <a:latin typeface="DM Sans"/>
              <a:ea typeface="DM Sans"/>
              <a:cs typeface="DM Sans"/>
              <a:sym typeface="DM Sans"/>
            </a:endParaRPr>
          </a:p>
        </p:txBody>
      </p:sp>
      <p:sp>
        <p:nvSpPr>
          <p:cNvPr id="3" name="TextBox 2">
            <a:extLst>
              <a:ext uri="{FF2B5EF4-FFF2-40B4-BE49-F238E27FC236}">
                <a16:creationId xmlns:a16="http://schemas.microsoft.com/office/drawing/2014/main" id="{B16033D2-086C-788B-18AC-0C4847E6BD05}"/>
              </a:ext>
            </a:extLst>
          </p:cNvPr>
          <p:cNvSpPr txBox="1"/>
          <p:nvPr/>
        </p:nvSpPr>
        <p:spPr>
          <a:xfrm>
            <a:off x="350088" y="589885"/>
            <a:ext cx="8682594" cy="4154984"/>
          </a:xfrm>
          <a:prstGeom prst="rect">
            <a:avLst/>
          </a:prstGeom>
          <a:noFill/>
        </p:spPr>
        <p:txBody>
          <a:bodyPr wrap="square">
            <a:spAutoFit/>
          </a:bodyPr>
          <a:lstStyle/>
          <a:p>
            <a:r>
              <a:rPr lang="en-US" sz="1100" b="1" dirty="0" err="1"/>
              <a:t>Conclusión</a:t>
            </a:r>
            <a:r>
              <a:rPr lang="en-US" sz="1100" b="1" dirty="0"/>
              <a:t> #3</a:t>
            </a:r>
          </a:p>
          <a:p>
            <a:r>
              <a:rPr lang="en-US" sz="1100" dirty="0"/>
              <a:t>Al </a:t>
            </a:r>
            <a:r>
              <a:rPr lang="en-US" sz="1100" dirty="0" err="1"/>
              <a:t>analizar</a:t>
            </a:r>
            <a:r>
              <a:rPr lang="en-US" sz="1100" dirty="0"/>
              <a:t> </a:t>
            </a:r>
            <a:r>
              <a:rPr lang="en-US" sz="1100" dirty="0" err="1"/>
              <a:t>los</a:t>
            </a:r>
            <a:r>
              <a:rPr lang="en-US" sz="1100" dirty="0"/>
              <a:t> </a:t>
            </a:r>
            <a:r>
              <a:rPr lang="en-US" sz="1100" dirty="0" err="1"/>
              <a:t>gráficos</a:t>
            </a:r>
            <a:r>
              <a:rPr lang="en-US" sz="1100" dirty="0"/>
              <a:t> de </a:t>
            </a:r>
            <a:r>
              <a:rPr lang="en-US" sz="1100" dirty="0" err="1"/>
              <a:t>caja</a:t>
            </a:r>
            <a:r>
              <a:rPr lang="en-US" sz="1100" dirty="0"/>
              <a:t> y </a:t>
            </a:r>
            <a:r>
              <a:rPr lang="en-US" sz="1100" dirty="0" err="1"/>
              <a:t>bigote</a:t>
            </a:r>
            <a:r>
              <a:rPr lang="en-US" sz="1100" dirty="0"/>
              <a:t> de </a:t>
            </a:r>
            <a:r>
              <a:rPr lang="en-US" sz="1100" dirty="0" err="1"/>
              <a:t>los</a:t>
            </a:r>
            <a:r>
              <a:rPr lang="en-US" sz="1100" dirty="0"/>
              <a:t> </a:t>
            </a:r>
            <a:r>
              <a:rPr lang="en-US" sz="1100" dirty="0" err="1"/>
              <a:t>diferentes</a:t>
            </a:r>
            <a:r>
              <a:rPr lang="en-US" sz="1100" dirty="0"/>
              <a:t> </a:t>
            </a:r>
            <a:r>
              <a:rPr lang="en-US" sz="1100" dirty="0" err="1"/>
              <a:t>atributos</a:t>
            </a:r>
            <a:r>
              <a:rPr lang="en-US" sz="1100" dirty="0"/>
              <a:t> de </a:t>
            </a:r>
            <a:r>
              <a:rPr lang="en-US" sz="1100" dirty="0" err="1"/>
              <a:t>calidad</a:t>
            </a:r>
            <a:r>
              <a:rPr lang="en-US" sz="1100" dirty="0"/>
              <a:t> del café </a:t>
            </a:r>
            <a:r>
              <a:rPr lang="en-US" sz="1100" dirty="0" err="1"/>
              <a:t>según</a:t>
            </a:r>
            <a:r>
              <a:rPr lang="en-US" sz="1100" dirty="0"/>
              <a:t> </a:t>
            </a:r>
            <a:r>
              <a:rPr lang="en-US" sz="1100" dirty="0" err="1"/>
              <a:t>el</a:t>
            </a:r>
            <a:r>
              <a:rPr lang="en-US" sz="1100" dirty="0"/>
              <a:t> </a:t>
            </a:r>
            <a:r>
              <a:rPr lang="en-US" sz="1100" dirty="0" err="1"/>
              <a:t>país</a:t>
            </a:r>
            <a:r>
              <a:rPr lang="en-US" sz="1100" dirty="0"/>
              <a:t> de </a:t>
            </a:r>
            <a:r>
              <a:rPr lang="en-US" sz="1100" dirty="0" err="1"/>
              <a:t>origen</a:t>
            </a:r>
            <a:r>
              <a:rPr lang="en-US" sz="1100" dirty="0"/>
              <a:t>, se </a:t>
            </a:r>
            <a:r>
              <a:rPr lang="en-US" sz="1100" dirty="0" err="1"/>
              <a:t>pueden</a:t>
            </a:r>
            <a:r>
              <a:rPr lang="en-US" sz="1100" dirty="0"/>
              <a:t> </a:t>
            </a:r>
            <a:r>
              <a:rPr lang="en-US" sz="1100" dirty="0" err="1"/>
              <a:t>observar</a:t>
            </a:r>
            <a:r>
              <a:rPr lang="en-US" sz="1100" dirty="0"/>
              <a:t> </a:t>
            </a:r>
            <a:r>
              <a:rPr lang="en-US" sz="1100" dirty="0" err="1"/>
              <a:t>varias</a:t>
            </a:r>
            <a:r>
              <a:rPr lang="en-US" sz="1100" dirty="0"/>
              <a:t> </a:t>
            </a:r>
            <a:r>
              <a:rPr lang="en-US" sz="1100" dirty="0" err="1"/>
              <a:t>tendencias</a:t>
            </a:r>
            <a:r>
              <a:rPr lang="en-US" sz="1100" dirty="0"/>
              <a:t> </a:t>
            </a:r>
            <a:r>
              <a:rPr lang="en-US" sz="1100" dirty="0" err="1"/>
              <a:t>importantes</a:t>
            </a:r>
            <a:r>
              <a:rPr lang="en-US" sz="1100" dirty="0"/>
              <a:t>:</a:t>
            </a:r>
          </a:p>
          <a:p>
            <a:endParaRPr lang="en-US" sz="1100" dirty="0"/>
          </a:p>
          <a:p>
            <a:r>
              <a:rPr lang="en-US" sz="1100" b="1" dirty="0"/>
              <a:t>1. Ethiopia: </a:t>
            </a:r>
            <a:r>
              <a:rPr lang="en-CO" sz="1100" b="1" dirty="0"/>
              <a:t>🇪🇹</a:t>
            </a:r>
            <a:endParaRPr lang="en-CO" sz="1100" dirty="0"/>
          </a:p>
          <a:p>
            <a:pPr>
              <a:buFont typeface="Arial" panose="020B0604020202020204" pitchFamily="34" charset="0"/>
              <a:buChar char="•"/>
            </a:pPr>
            <a:r>
              <a:rPr lang="en-US" sz="1100" dirty="0"/>
              <a:t>Aroma: Ethiopia </a:t>
            </a:r>
            <a:r>
              <a:rPr lang="en-US" sz="1100" dirty="0" err="1"/>
              <a:t>presenta</a:t>
            </a:r>
            <a:r>
              <a:rPr lang="en-US" sz="1100" dirty="0"/>
              <a:t> </a:t>
            </a:r>
            <a:r>
              <a:rPr lang="en-US" sz="1100" dirty="0" err="1"/>
              <a:t>una</a:t>
            </a:r>
            <a:r>
              <a:rPr lang="en-US" sz="1100" dirty="0"/>
              <a:t> </a:t>
            </a:r>
            <a:r>
              <a:rPr lang="en-US" sz="1100" dirty="0" err="1"/>
              <a:t>alta</a:t>
            </a:r>
            <a:r>
              <a:rPr lang="en-US" sz="1100" dirty="0"/>
              <a:t> </a:t>
            </a:r>
            <a:r>
              <a:rPr lang="en-US" sz="1100" dirty="0" err="1"/>
              <a:t>variabilidad</a:t>
            </a:r>
            <a:r>
              <a:rPr lang="en-US" sz="1100" dirty="0"/>
              <a:t> </a:t>
            </a:r>
            <a:r>
              <a:rPr lang="en-US" sz="1100" dirty="0" err="1"/>
              <a:t>en</a:t>
            </a:r>
            <a:r>
              <a:rPr lang="en-US" sz="1100" dirty="0"/>
              <a:t> las </a:t>
            </a:r>
            <a:r>
              <a:rPr lang="en-US" sz="1100" dirty="0" err="1"/>
              <a:t>puntuaciones</a:t>
            </a:r>
            <a:r>
              <a:rPr lang="en-US" sz="1100" dirty="0"/>
              <a:t> de aroma, </a:t>
            </a:r>
            <a:r>
              <a:rPr lang="en-US" sz="1100" dirty="0" err="1"/>
              <a:t>pero</a:t>
            </a:r>
            <a:r>
              <a:rPr lang="en-US" sz="1100" dirty="0"/>
              <a:t> con </a:t>
            </a:r>
            <a:r>
              <a:rPr lang="en-US" sz="1100" dirty="0" err="1"/>
              <a:t>una</a:t>
            </a:r>
            <a:r>
              <a:rPr lang="en-US" sz="1100" dirty="0"/>
              <a:t> </a:t>
            </a:r>
            <a:r>
              <a:rPr lang="en-US" sz="1100" dirty="0" err="1"/>
              <a:t>mediana</a:t>
            </a:r>
            <a:r>
              <a:rPr lang="en-US" sz="1100" dirty="0"/>
              <a:t> </a:t>
            </a:r>
            <a:r>
              <a:rPr lang="en-US" sz="1100" dirty="0" err="1"/>
              <a:t>alta</a:t>
            </a:r>
            <a:r>
              <a:rPr lang="en-US" sz="1100" dirty="0"/>
              <a:t>, lo que </a:t>
            </a:r>
            <a:r>
              <a:rPr lang="en-US" sz="1100" dirty="0" err="1"/>
              <a:t>sugiere</a:t>
            </a:r>
            <a:r>
              <a:rPr lang="en-US" sz="1100" dirty="0"/>
              <a:t> que </a:t>
            </a:r>
            <a:r>
              <a:rPr lang="en-US" sz="1100" dirty="0" err="1"/>
              <a:t>los</a:t>
            </a:r>
            <a:r>
              <a:rPr lang="en-US" sz="1100" dirty="0"/>
              <a:t> cafés </a:t>
            </a:r>
            <a:r>
              <a:rPr lang="en-US" sz="1100" dirty="0" err="1"/>
              <a:t>etíopes</a:t>
            </a:r>
            <a:r>
              <a:rPr lang="en-US" sz="1100" dirty="0"/>
              <a:t> </a:t>
            </a:r>
            <a:r>
              <a:rPr lang="en-US" sz="1100" dirty="0" err="1"/>
              <a:t>suelen</a:t>
            </a:r>
            <a:r>
              <a:rPr lang="en-US" sz="1100" dirty="0"/>
              <a:t> </a:t>
            </a:r>
            <a:r>
              <a:rPr lang="en-US" sz="1100" dirty="0" err="1"/>
              <a:t>tener</a:t>
            </a:r>
            <a:r>
              <a:rPr lang="en-US" sz="1100" dirty="0"/>
              <a:t> un aroma </a:t>
            </a:r>
            <a:r>
              <a:rPr lang="en-US" sz="1100" dirty="0" err="1"/>
              <a:t>destacado</a:t>
            </a:r>
            <a:r>
              <a:rPr lang="en-US" sz="1100" dirty="0"/>
              <a:t>.</a:t>
            </a:r>
          </a:p>
          <a:p>
            <a:pPr>
              <a:buFont typeface="Arial" panose="020B0604020202020204" pitchFamily="34" charset="0"/>
              <a:buChar char="•"/>
            </a:pPr>
            <a:r>
              <a:rPr lang="en-US" sz="1100" dirty="0"/>
              <a:t>Balance, Body y Acidity: Ethiopia </a:t>
            </a:r>
            <a:r>
              <a:rPr lang="en-US" sz="1100" dirty="0" err="1"/>
              <a:t>también</a:t>
            </a:r>
            <a:r>
              <a:rPr lang="en-US" sz="1100" dirty="0"/>
              <a:t> </a:t>
            </a:r>
            <a:r>
              <a:rPr lang="en-US" sz="1100" dirty="0" err="1"/>
              <a:t>muestra</a:t>
            </a:r>
            <a:r>
              <a:rPr lang="en-US" sz="1100" dirty="0"/>
              <a:t> un </a:t>
            </a:r>
            <a:r>
              <a:rPr lang="en-US" sz="1100" dirty="0" err="1"/>
              <a:t>buen</a:t>
            </a:r>
            <a:r>
              <a:rPr lang="en-US" sz="1100" dirty="0"/>
              <a:t> </a:t>
            </a:r>
            <a:r>
              <a:rPr lang="en-US" sz="1100" dirty="0" err="1"/>
              <a:t>rendimiento</a:t>
            </a:r>
            <a:r>
              <a:rPr lang="en-US" sz="1100" dirty="0"/>
              <a:t> </a:t>
            </a:r>
            <a:r>
              <a:rPr lang="en-US" sz="1100" dirty="0" err="1"/>
              <a:t>en</a:t>
            </a:r>
            <a:r>
              <a:rPr lang="en-US" sz="1100" dirty="0"/>
              <a:t> </a:t>
            </a:r>
            <a:r>
              <a:rPr lang="en-US" sz="1100" dirty="0" err="1"/>
              <a:t>estos</a:t>
            </a:r>
            <a:r>
              <a:rPr lang="en-US" sz="1100" dirty="0"/>
              <a:t> </a:t>
            </a:r>
            <a:r>
              <a:rPr lang="en-US" sz="1100" dirty="0" err="1"/>
              <a:t>atributos</a:t>
            </a:r>
            <a:r>
              <a:rPr lang="en-US" sz="1100" dirty="0"/>
              <a:t>, con </a:t>
            </a:r>
            <a:r>
              <a:rPr lang="en-US" sz="1100" dirty="0" err="1"/>
              <a:t>medianas</a:t>
            </a:r>
            <a:r>
              <a:rPr lang="en-US" sz="1100" dirty="0"/>
              <a:t> </a:t>
            </a:r>
            <a:r>
              <a:rPr lang="en-US" sz="1100" dirty="0" err="1"/>
              <a:t>altas</a:t>
            </a:r>
            <a:r>
              <a:rPr lang="en-US" sz="1100" dirty="0"/>
              <a:t> y un </a:t>
            </a:r>
            <a:r>
              <a:rPr lang="en-US" sz="1100" dirty="0" err="1"/>
              <a:t>rango</a:t>
            </a:r>
            <a:r>
              <a:rPr lang="en-US" sz="1100" dirty="0"/>
              <a:t> </a:t>
            </a:r>
            <a:r>
              <a:rPr lang="en-US" sz="1100" dirty="0" err="1"/>
              <a:t>relativamente</a:t>
            </a:r>
            <a:r>
              <a:rPr lang="en-US" sz="1100" dirty="0"/>
              <a:t> </a:t>
            </a:r>
            <a:r>
              <a:rPr lang="en-US" sz="1100" dirty="0" err="1"/>
              <a:t>estrecho</a:t>
            </a:r>
            <a:r>
              <a:rPr lang="en-US" sz="1100" dirty="0"/>
              <a:t>, </a:t>
            </a:r>
            <a:r>
              <a:rPr lang="en-US" sz="1100" dirty="0" err="1"/>
              <a:t>indicando</a:t>
            </a:r>
            <a:r>
              <a:rPr lang="en-US" sz="1100" dirty="0"/>
              <a:t> </a:t>
            </a:r>
            <a:r>
              <a:rPr lang="en-US" sz="1100" dirty="0" err="1"/>
              <a:t>consistencia</a:t>
            </a:r>
            <a:r>
              <a:rPr lang="en-US" sz="1100" dirty="0"/>
              <a:t> </a:t>
            </a:r>
            <a:r>
              <a:rPr lang="en-US" sz="1100" dirty="0" err="1"/>
              <a:t>en</a:t>
            </a:r>
            <a:r>
              <a:rPr lang="en-US" sz="1100" dirty="0"/>
              <a:t> la </a:t>
            </a:r>
            <a:r>
              <a:rPr lang="en-US" sz="1100" dirty="0" err="1"/>
              <a:t>calidad</a:t>
            </a:r>
            <a:r>
              <a:rPr lang="en-US" sz="1100" dirty="0"/>
              <a:t> del café.</a:t>
            </a:r>
          </a:p>
          <a:p>
            <a:pPr>
              <a:buFont typeface="Arial" panose="020B0604020202020204" pitchFamily="34" charset="0"/>
              <a:buChar char="•"/>
            </a:pPr>
            <a:r>
              <a:rPr lang="en-US" sz="1100" dirty="0"/>
              <a:t>Flavor: El </a:t>
            </a:r>
            <a:r>
              <a:rPr lang="en-US" sz="1100" dirty="0" err="1"/>
              <a:t>sabor</a:t>
            </a:r>
            <a:r>
              <a:rPr lang="en-US" sz="1100" dirty="0"/>
              <a:t> de </a:t>
            </a:r>
            <a:r>
              <a:rPr lang="en-US" sz="1100" dirty="0" err="1"/>
              <a:t>los</a:t>
            </a:r>
            <a:r>
              <a:rPr lang="en-US" sz="1100" dirty="0"/>
              <a:t> cafés </a:t>
            </a:r>
            <a:r>
              <a:rPr lang="en-US" sz="1100" dirty="0" err="1"/>
              <a:t>etíopes</a:t>
            </a:r>
            <a:r>
              <a:rPr lang="en-US" sz="1100" dirty="0"/>
              <a:t> </a:t>
            </a:r>
            <a:r>
              <a:rPr lang="en-US" sz="1100" dirty="0" err="1"/>
              <a:t>también</a:t>
            </a:r>
            <a:r>
              <a:rPr lang="en-US" sz="1100" dirty="0"/>
              <a:t> </a:t>
            </a:r>
            <a:r>
              <a:rPr lang="en-US" sz="1100" dirty="0" err="1"/>
              <a:t>tiene</a:t>
            </a:r>
            <a:r>
              <a:rPr lang="en-US" sz="1100" dirty="0"/>
              <a:t> </a:t>
            </a:r>
            <a:r>
              <a:rPr lang="en-US" sz="1100" dirty="0" err="1"/>
              <a:t>una</a:t>
            </a:r>
            <a:r>
              <a:rPr lang="en-US" sz="1100" dirty="0"/>
              <a:t> </a:t>
            </a:r>
            <a:r>
              <a:rPr lang="en-US" sz="1100" dirty="0" err="1"/>
              <a:t>puntuación</a:t>
            </a:r>
            <a:r>
              <a:rPr lang="en-US" sz="1100" dirty="0"/>
              <a:t> </a:t>
            </a:r>
            <a:r>
              <a:rPr lang="en-US" sz="1100" dirty="0" err="1"/>
              <a:t>alta</a:t>
            </a:r>
            <a:r>
              <a:rPr lang="en-US" sz="1100" dirty="0"/>
              <a:t>, </a:t>
            </a:r>
            <a:r>
              <a:rPr lang="en-US" sz="1100" dirty="0" err="1"/>
              <a:t>consolidando</a:t>
            </a:r>
            <a:r>
              <a:rPr lang="en-US" sz="1100" dirty="0"/>
              <a:t> a Ethiopia </a:t>
            </a:r>
            <a:r>
              <a:rPr lang="en-US" sz="1100" dirty="0" err="1"/>
              <a:t>como</a:t>
            </a:r>
            <a:r>
              <a:rPr lang="en-US" sz="1100" dirty="0"/>
              <a:t> un productor de café con </a:t>
            </a:r>
            <a:r>
              <a:rPr lang="en-US" sz="1100" dirty="0" err="1"/>
              <a:t>atributos</a:t>
            </a:r>
            <a:r>
              <a:rPr lang="en-US" sz="1100" dirty="0"/>
              <a:t> de </a:t>
            </a:r>
            <a:r>
              <a:rPr lang="en-US" sz="1100" dirty="0" err="1"/>
              <a:t>calidad</a:t>
            </a:r>
            <a:r>
              <a:rPr lang="en-US" sz="1100" dirty="0"/>
              <a:t> superior.</a:t>
            </a:r>
          </a:p>
          <a:p>
            <a:pPr>
              <a:buFont typeface="Arial" panose="020B0604020202020204" pitchFamily="34" charset="0"/>
              <a:buChar char="•"/>
            </a:pPr>
            <a:endParaRPr lang="en-US" sz="1100" dirty="0"/>
          </a:p>
          <a:p>
            <a:r>
              <a:rPr lang="en-US" sz="1100" b="1" dirty="0"/>
              <a:t>2. Guatemala: </a:t>
            </a:r>
            <a:r>
              <a:rPr lang="en-CO" sz="1100" b="1" dirty="0"/>
              <a:t>🇬🇹</a:t>
            </a:r>
            <a:endParaRPr lang="en-CO" sz="1100" dirty="0"/>
          </a:p>
          <a:p>
            <a:pPr>
              <a:buFont typeface="Arial" panose="020B0604020202020204" pitchFamily="34" charset="0"/>
              <a:buChar char="•"/>
            </a:pPr>
            <a:r>
              <a:rPr lang="en-US" sz="1100" dirty="0"/>
              <a:t>Aroma y Balance: Los cafés de Guatemala </a:t>
            </a:r>
            <a:r>
              <a:rPr lang="en-US" sz="1100" dirty="0" err="1"/>
              <a:t>presentan</a:t>
            </a:r>
            <a:r>
              <a:rPr lang="en-US" sz="1100" dirty="0"/>
              <a:t> </a:t>
            </a:r>
            <a:r>
              <a:rPr lang="en-US" sz="1100" dirty="0" err="1"/>
              <a:t>una</a:t>
            </a:r>
            <a:r>
              <a:rPr lang="en-US" sz="1100" dirty="0"/>
              <a:t> mayor </a:t>
            </a:r>
            <a:r>
              <a:rPr lang="en-US" sz="1100" dirty="0" err="1"/>
              <a:t>variabilidad</a:t>
            </a:r>
            <a:r>
              <a:rPr lang="en-US" sz="1100" dirty="0"/>
              <a:t>, </a:t>
            </a:r>
            <a:r>
              <a:rPr lang="en-US" sz="1100" dirty="0" err="1"/>
              <a:t>especialmente</a:t>
            </a:r>
            <a:r>
              <a:rPr lang="en-US" sz="1100" dirty="0"/>
              <a:t> </a:t>
            </a:r>
            <a:r>
              <a:rPr lang="en-US" sz="1100" dirty="0" err="1"/>
              <a:t>en</a:t>
            </a:r>
            <a:r>
              <a:rPr lang="en-US" sz="1100" dirty="0"/>
              <a:t> </a:t>
            </a:r>
            <a:r>
              <a:rPr lang="en-US" sz="1100" dirty="0" err="1"/>
              <a:t>el</a:t>
            </a:r>
            <a:r>
              <a:rPr lang="en-US" sz="1100" dirty="0"/>
              <a:t> balance y </a:t>
            </a:r>
            <a:r>
              <a:rPr lang="en-US" sz="1100" dirty="0" err="1"/>
              <a:t>el</a:t>
            </a:r>
            <a:r>
              <a:rPr lang="en-US" sz="1100" dirty="0"/>
              <a:t> aroma. Las </a:t>
            </a:r>
            <a:r>
              <a:rPr lang="en-US" sz="1100" dirty="0" err="1"/>
              <a:t>puntuaciones</a:t>
            </a:r>
            <a:r>
              <a:rPr lang="en-US" sz="1100" dirty="0"/>
              <a:t> </a:t>
            </a:r>
            <a:r>
              <a:rPr lang="en-US" sz="1100" dirty="0" err="1"/>
              <a:t>tienden</a:t>
            </a:r>
            <a:r>
              <a:rPr lang="en-US" sz="1100" dirty="0"/>
              <a:t> a ser </a:t>
            </a:r>
            <a:r>
              <a:rPr lang="en-US" sz="1100" dirty="0" err="1"/>
              <a:t>más</a:t>
            </a:r>
            <a:r>
              <a:rPr lang="en-US" sz="1100" dirty="0"/>
              <a:t> </a:t>
            </a:r>
            <a:r>
              <a:rPr lang="en-US" sz="1100" dirty="0" err="1"/>
              <a:t>bajas</a:t>
            </a:r>
            <a:r>
              <a:rPr lang="en-US" sz="1100" dirty="0"/>
              <a:t> </a:t>
            </a:r>
            <a:r>
              <a:rPr lang="en-US" sz="1100" dirty="0" err="1"/>
              <a:t>en</a:t>
            </a:r>
            <a:r>
              <a:rPr lang="en-US" sz="1100" dirty="0"/>
              <a:t> </a:t>
            </a:r>
            <a:r>
              <a:rPr lang="en-US" sz="1100" dirty="0" err="1"/>
              <a:t>comparación</a:t>
            </a:r>
            <a:r>
              <a:rPr lang="en-US" sz="1100" dirty="0"/>
              <a:t> con </a:t>
            </a:r>
            <a:r>
              <a:rPr lang="en-US" sz="1100" dirty="0" err="1"/>
              <a:t>otros</a:t>
            </a:r>
            <a:r>
              <a:rPr lang="en-US" sz="1100" dirty="0"/>
              <a:t> </a:t>
            </a:r>
            <a:r>
              <a:rPr lang="en-US" sz="1100" dirty="0" err="1"/>
              <a:t>países</a:t>
            </a:r>
            <a:r>
              <a:rPr lang="en-US" sz="1100" dirty="0"/>
              <a:t> </a:t>
            </a:r>
            <a:r>
              <a:rPr lang="en-US" sz="1100" dirty="0" err="1"/>
              <a:t>como</a:t>
            </a:r>
            <a:r>
              <a:rPr lang="en-US" sz="1100" dirty="0"/>
              <a:t> Ethiopia.</a:t>
            </a:r>
          </a:p>
          <a:p>
            <a:pPr>
              <a:buFont typeface="Arial" panose="020B0604020202020204" pitchFamily="34" charset="0"/>
              <a:buChar char="•"/>
            </a:pPr>
            <a:r>
              <a:rPr lang="en-US" sz="1100" dirty="0"/>
              <a:t>Sweetness: Hay </a:t>
            </a:r>
            <a:r>
              <a:rPr lang="en-US" sz="1100" dirty="0" err="1"/>
              <a:t>una</a:t>
            </a:r>
            <a:r>
              <a:rPr lang="en-US" sz="1100" dirty="0"/>
              <a:t> </a:t>
            </a:r>
            <a:r>
              <a:rPr lang="en-US" sz="1100" dirty="0" err="1"/>
              <a:t>alta</a:t>
            </a:r>
            <a:r>
              <a:rPr lang="en-US" sz="1100" dirty="0"/>
              <a:t> </a:t>
            </a:r>
            <a:r>
              <a:rPr lang="en-US" sz="1100" dirty="0" err="1"/>
              <a:t>variabilidad</a:t>
            </a:r>
            <a:r>
              <a:rPr lang="en-US" sz="1100" dirty="0"/>
              <a:t> </a:t>
            </a:r>
            <a:r>
              <a:rPr lang="en-US" sz="1100" dirty="0" err="1"/>
              <a:t>en</a:t>
            </a:r>
            <a:r>
              <a:rPr lang="en-US" sz="1100" dirty="0"/>
              <a:t> la </a:t>
            </a:r>
            <a:r>
              <a:rPr lang="en-US" sz="1100" dirty="0" err="1"/>
              <a:t>dulzura</a:t>
            </a:r>
            <a:r>
              <a:rPr lang="en-US" sz="1100" dirty="0"/>
              <a:t>, con </a:t>
            </a:r>
            <a:r>
              <a:rPr lang="en-US" sz="1100" dirty="0" err="1"/>
              <a:t>algunos</a:t>
            </a:r>
            <a:r>
              <a:rPr lang="en-US" sz="1100" dirty="0"/>
              <a:t> </a:t>
            </a:r>
            <a:r>
              <a:rPr lang="en-US" sz="1100" dirty="0" err="1"/>
              <a:t>valores</a:t>
            </a:r>
            <a:r>
              <a:rPr lang="en-US" sz="1100" dirty="0"/>
              <a:t> </a:t>
            </a:r>
            <a:r>
              <a:rPr lang="en-US" sz="1100" dirty="0" err="1"/>
              <a:t>extremos</a:t>
            </a:r>
            <a:r>
              <a:rPr lang="en-US" sz="1100" dirty="0"/>
              <a:t> </a:t>
            </a:r>
            <a:r>
              <a:rPr lang="en-US" sz="1100" dirty="0" err="1"/>
              <a:t>bajos</a:t>
            </a:r>
            <a:r>
              <a:rPr lang="en-US" sz="1100" dirty="0"/>
              <a:t>, lo que indica </a:t>
            </a:r>
            <a:r>
              <a:rPr lang="en-US" sz="1100" dirty="0" err="1"/>
              <a:t>inconsistencia</a:t>
            </a:r>
            <a:r>
              <a:rPr lang="en-US" sz="1100" dirty="0"/>
              <a:t> </a:t>
            </a:r>
            <a:r>
              <a:rPr lang="en-US" sz="1100" dirty="0" err="1"/>
              <a:t>en</a:t>
            </a:r>
            <a:r>
              <a:rPr lang="en-US" sz="1100" dirty="0"/>
              <a:t> </a:t>
            </a:r>
            <a:r>
              <a:rPr lang="en-US" sz="1100" dirty="0" err="1"/>
              <a:t>este</a:t>
            </a:r>
            <a:r>
              <a:rPr lang="en-US" sz="1100" dirty="0"/>
              <a:t> </a:t>
            </a:r>
            <a:r>
              <a:rPr lang="en-US" sz="1100" dirty="0" err="1"/>
              <a:t>atributo</a:t>
            </a:r>
            <a:r>
              <a:rPr lang="en-US" sz="1100" dirty="0"/>
              <a:t>.</a:t>
            </a:r>
          </a:p>
          <a:p>
            <a:pPr>
              <a:buFont typeface="Arial" panose="020B0604020202020204" pitchFamily="34" charset="0"/>
              <a:buChar char="•"/>
            </a:pPr>
            <a:r>
              <a:rPr lang="en-US" sz="1100" dirty="0"/>
              <a:t>Flavor: El </a:t>
            </a:r>
            <a:r>
              <a:rPr lang="en-US" sz="1100" dirty="0" err="1"/>
              <a:t>sabor</a:t>
            </a:r>
            <a:r>
              <a:rPr lang="en-US" sz="1100" dirty="0"/>
              <a:t> </a:t>
            </a:r>
            <a:r>
              <a:rPr lang="en-US" sz="1100" dirty="0" err="1"/>
              <a:t>muestra</a:t>
            </a:r>
            <a:r>
              <a:rPr lang="en-US" sz="1100" dirty="0"/>
              <a:t> </a:t>
            </a:r>
            <a:r>
              <a:rPr lang="en-US" sz="1100" dirty="0" err="1"/>
              <a:t>una</a:t>
            </a:r>
            <a:r>
              <a:rPr lang="en-US" sz="1100" dirty="0"/>
              <a:t> </a:t>
            </a:r>
            <a:r>
              <a:rPr lang="en-US" sz="1100" dirty="0" err="1"/>
              <a:t>distribución</a:t>
            </a:r>
            <a:r>
              <a:rPr lang="en-US" sz="1100" dirty="0"/>
              <a:t> </a:t>
            </a:r>
            <a:r>
              <a:rPr lang="en-US" sz="1100" dirty="0" err="1"/>
              <a:t>más</a:t>
            </a:r>
            <a:r>
              <a:rPr lang="en-US" sz="1100" dirty="0"/>
              <a:t> </a:t>
            </a:r>
            <a:r>
              <a:rPr lang="en-US" sz="1100" dirty="0" err="1"/>
              <a:t>amplia</a:t>
            </a:r>
            <a:r>
              <a:rPr lang="en-US" sz="1100" dirty="0"/>
              <a:t>, lo que </a:t>
            </a:r>
            <a:r>
              <a:rPr lang="en-US" sz="1100" dirty="0" err="1"/>
              <a:t>podría</a:t>
            </a:r>
            <a:r>
              <a:rPr lang="en-US" sz="1100" dirty="0"/>
              <a:t> </a:t>
            </a:r>
            <a:r>
              <a:rPr lang="en-US" sz="1100" dirty="0" err="1"/>
              <a:t>sugerir</a:t>
            </a:r>
            <a:r>
              <a:rPr lang="en-US" sz="1100" dirty="0"/>
              <a:t> </a:t>
            </a:r>
            <a:r>
              <a:rPr lang="en-US" sz="1100" dirty="0" err="1"/>
              <a:t>variabilidad</a:t>
            </a:r>
            <a:r>
              <a:rPr lang="en-US" sz="1100" dirty="0"/>
              <a:t> </a:t>
            </a:r>
            <a:r>
              <a:rPr lang="en-US" sz="1100" dirty="0" err="1"/>
              <a:t>en</a:t>
            </a:r>
            <a:r>
              <a:rPr lang="en-US" sz="1100" dirty="0"/>
              <a:t> la </a:t>
            </a:r>
            <a:r>
              <a:rPr lang="en-US" sz="1100" dirty="0" err="1"/>
              <a:t>calidad</a:t>
            </a:r>
            <a:r>
              <a:rPr lang="en-US" sz="1100" dirty="0"/>
              <a:t> de </a:t>
            </a:r>
            <a:r>
              <a:rPr lang="en-US" sz="1100" dirty="0" err="1"/>
              <a:t>los</a:t>
            </a:r>
            <a:r>
              <a:rPr lang="en-US" sz="1100" dirty="0"/>
              <a:t> cafés </a:t>
            </a:r>
            <a:r>
              <a:rPr lang="en-US" sz="1100" dirty="0" err="1"/>
              <a:t>guatemaltecos</a:t>
            </a:r>
            <a:r>
              <a:rPr lang="en-US" sz="1100" dirty="0"/>
              <a:t>.</a:t>
            </a:r>
          </a:p>
          <a:p>
            <a:pPr>
              <a:buFont typeface="Arial" panose="020B0604020202020204" pitchFamily="34" charset="0"/>
              <a:buChar char="•"/>
            </a:pPr>
            <a:endParaRPr lang="en-US" sz="1100" dirty="0"/>
          </a:p>
          <a:p>
            <a:r>
              <a:rPr lang="en-US" sz="1100" b="1" dirty="0"/>
              <a:t>3. </a:t>
            </a:r>
            <a:r>
              <a:rPr lang="en-US" sz="1100" b="1" dirty="0" err="1"/>
              <a:t>Brasil</a:t>
            </a:r>
            <a:r>
              <a:rPr lang="en-US" sz="1100" b="1" dirty="0"/>
              <a:t>: </a:t>
            </a:r>
            <a:r>
              <a:rPr lang="en-CO" sz="1100" b="1" dirty="0"/>
              <a:t>🇧🇷</a:t>
            </a:r>
            <a:endParaRPr lang="en-CO" sz="1100" dirty="0"/>
          </a:p>
          <a:p>
            <a:pPr>
              <a:buFont typeface="Arial" panose="020B0604020202020204" pitchFamily="34" charset="0"/>
              <a:buChar char="•"/>
            </a:pPr>
            <a:r>
              <a:rPr lang="en-US" sz="1100" dirty="0"/>
              <a:t>Body y Acidity: </a:t>
            </a:r>
            <a:r>
              <a:rPr lang="en-US" sz="1100" dirty="0" err="1"/>
              <a:t>Brasil</a:t>
            </a:r>
            <a:r>
              <a:rPr lang="en-US" sz="1100" dirty="0"/>
              <a:t> </a:t>
            </a:r>
            <a:r>
              <a:rPr lang="en-US" sz="1100" dirty="0" err="1"/>
              <a:t>muestra</a:t>
            </a:r>
            <a:r>
              <a:rPr lang="en-US" sz="1100" dirty="0"/>
              <a:t> </a:t>
            </a:r>
            <a:r>
              <a:rPr lang="en-US" sz="1100" dirty="0" err="1"/>
              <a:t>una</a:t>
            </a:r>
            <a:r>
              <a:rPr lang="en-US" sz="1100" dirty="0"/>
              <a:t> </a:t>
            </a:r>
            <a:r>
              <a:rPr lang="en-US" sz="1100" dirty="0" err="1"/>
              <a:t>mediana</a:t>
            </a:r>
            <a:r>
              <a:rPr lang="en-US" sz="1100" dirty="0"/>
              <a:t> </a:t>
            </a:r>
            <a:r>
              <a:rPr lang="en-US" sz="1100" dirty="0" err="1"/>
              <a:t>relativamente</a:t>
            </a:r>
            <a:r>
              <a:rPr lang="en-US" sz="1100" dirty="0"/>
              <a:t> </a:t>
            </a:r>
            <a:r>
              <a:rPr lang="en-US" sz="1100" dirty="0" err="1"/>
              <a:t>alta</a:t>
            </a:r>
            <a:r>
              <a:rPr lang="en-US" sz="1100" dirty="0"/>
              <a:t> </a:t>
            </a:r>
            <a:r>
              <a:rPr lang="en-US" sz="1100" dirty="0" err="1"/>
              <a:t>en</a:t>
            </a:r>
            <a:r>
              <a:rPr lang="en-US" sz="1100" dirty="0"/>
              <a:t> </a:t>
            </a:r>
            <a:r>
              <a:rPr lang="en-US" sz="1100" dirty="0" err="1"/>
              <a:t>los</a:t>
            </a:r>
            <a:r>
              <a:rPr lang="en-US" sz="1100" dirty="0"/>
              <a:t> </a:t>
            </a:r>
            <a:r>
              <a:rPr lang="en-US" sz="1100" dirty="0" err="1"/>
              <a:t>atributos</a:t>
            </a:r>
            <a:r>
              <a:rPr lang="en-US" sz="1100" dirty="0"/>
              <a:t> de </a:t>
            </a:r>
            <a:r>
              <a:rPr lang="en-US" sz="1100" dirty="0" err="1"/>
              <a:t>cuerpo</a:t>
            </a:r>
            <a:r>
              <a:rPr lang="en-US" sz="1100" dirty="0"/>
              <a:t> y </a:t>
            </a:r>
            <a:r>
              <a:rPr lang="en-US" sz="1100" dirty="0" err="1"/>
              <a:t>acidez</a:t>
            </a:r>
            <a:r>
              <a:rPr lang="en-US" sz="1100" dirty="0"/>
              <a:t>, </a:t>
            </a:r>
            <a:r>
              <a:rPr lang="en-US" sz="1100" dirty="0" err="1"/>
              <a:t>aunque</a:t>
            </a:r>
            <a:r>
              <a:rPr lang="en-US" sz="1100" dirty="0"/>
              <a:t> con </a:t>
            </a:r>
            <a:r>
              <a:rPr lang="en-US" sz="1100" dirty="0" err="1"/>
              <a:t>cierta</a:t>
            </a:r>
            <a:r>
              <a:rPr lang="en-US" sz="1100" dirty="0"/>
              <a:t> </a:t>
            </a:r>
            <a:r>
              <a:rPr lang="en-US" sz="1100" dirty="0" err="1"/>
              <a:t>variabilidad</a:t>
            </a:r>
            <a:r>
              <a:rPr lang="en-US" sz="1100" dirty="0"/>
              <a:t>, lo que </a:t>
            </a:r>
            <a:r>
              <a:rPr lang="en-US" sz="1100" dirty="0" err="1"/>
              <a:t>sugiere</a:t>
            </a:r>
            <a:r>
              <a:rPr lang="en-US" sz="1100" dirty="0"/>
              <a:t> </a:t>
            </a:r>
            <a:r>
              <a:rPr lang="en-US" sz="1100" dirty="0" err="1"/>
              <a:t>una</a:t>
            </a:r>
            <a:r>
              <a:rPr lang="en-US" sz="1100" dirty="0"/>
              <a:t> </a:t>
            </a:r>
            <a:r>
              <a:rPr lang="en-US" sz="1100" dirty="0" err="1"/>
              <a:t>buena</a:t>
            </a:r>
            <a:r>
              <a:rPr lang="en-US" sz="1100" dirty="0"/>
              <a:t> </a:t>
            </a:r>
            <a:r>
              <a:rPr lang="en-US" sz="1100" dirty="0" err="1"/>
              <a:t>pero</a:t>
            </a:r>
            <a:r>
              <a:rPr lang="en-US" sz="1100" dirty="0"/>
              <a:t> no </a:t>
            </a:r>
            <a:r>
              <a:rPr lang="en-US" sz="1100" dirty="0" err="1"/>
              <a:t>completamente</a:t>
            </a:r>
            <a:r>
              <a:rPr lang="en-US" sz="1100" dirty="0"/>
              <a:t> </a:t>
            </a:r>
            <a:r>
              <a:rPr lang="en-US" sz="1100" dirty="0" err="1"/>
              <a:t>consistente</a:t>
            </a:r>
            <a:r>
              <a:rPr lang="en-US" sz="1100" dirty="0"/>
              <a:t> </a:t>
            </a:r>
            <a:r>
              <a:rPr lang="en-US" sz="1100" dirty="0" err="1"/>
              <a:t>calidad</a:t>
            </a:r>
            <a:r>
              <a:rPr lang="en-US" sz="1100" dirty="0"/>
              <a:t>.</a:t>
            </a:r>
          </a:p>
          <a:p>
            <a:pPr>
              <a:buFont typeface="Arial" panose="020B0604020202020204" pitchFamily="34" charset="0"/>
              <a:buChar char="•"/>
            </a:pPr>
            <a:r>
              <a:rPr lang="en-US" sz="1100" dirty="0"/>
              <a:t>Aroma y Flavor: Las </a:t>
            </a:r>
            <a:r>
              <a:rPr lang="en-US" sz="1100" dirty="0" err="1"/>
              <a:t>puntuaciones</a:t>
            </a:r>
            <a:r>
              <a:rPr lang="en-US" sz="1100" dirty="0"/>
              <a:t> para aroma y </a:t>
            </a:r>
            <a:r>
              <a:rPr lang="en-US" sz="1100" dirty="0" err="1"/>
              <a:t>sabor</a:t>
            </a:r>
            <a:r>
              <a:rPr lang="en-US" sz="1100" dirty="0"/>
              <a:t> son </a:t>
            </a:r>
            <a:r>
              <a:rPr lang="en-US" sz="1100" dirty="0" err="1"/>
              <a:t>moderadas</a:t>
            </a:r>
            <a:r>
              <a:rPr lang="en-US" sz="1100" dirty="0"/>
              <a:t>, </a:t>
            </a:r>
            <a:r>
              <a:rPr lang="en-US" sz="1100" dirty="0" err="1"/>
              <a:t>indicando</a:t>
            </a:r>
            <a:r>
              <a:rPr lang="en-US" sz="1100" dirty="0"/>
              <a:t> que </a:t>
            </a:r>
            <a:r>
              <a:rPr lang="en-US" sz="1100" dirty="0" err="1"/>
              <a:t>aunque</a:t>
            </a:r>
            <a:r>
              <a:rPr lang="en-US" sz="1100" dirty="0"/>
              <a:t> </a:t>
            </a:r>
            <a:r>
              <a:rPr lang="en-US" sz="1100" dirty="0" err="1"/>
              <a:t>Brasil</a:t>
            </a:r>
            <a:r>
              <a:rPr lang="en-US" sz="1100" dirty="0"/>
              <a:t> es un gran productor, la </a:t>
            </a:r>
            <a:r>
              <a:rPr lang="en-US" sz="1100" dirty="0" err="1"/>
              <a:t>calidad</a:t>
            </a:r>
            <a:r>
              <a:rPr lang="en-US" sz="1100" dirty="0"/>
              <a:t> </a:t>
            </a:r>
            <a:r>
              <a:rPr lang="en-US" sz="1100" dirty="0" err="1"/>
              <a:t>puede</a:t>
            </a:r>
            <a:r>
              <a:rPr lang="en-US" sz="1100" dirty="0"/>
              <a:t> no ser tan </a:t>
            </a:r>
            <a:r>
              <a:rPr lang="en-US" sz="1100" dirty="0" err="1"/>
              <a:t>alta</a:t>
            </a:r>
            <a:r>
              <a:rPr lang="en-US" sz="1100" dirty="0"/>
              <a:t> o </a:t>
            </a:r>
            <a:r>
              <a:rPr lang="en-US" sz="1100" dirty="0" err="1"/>
              <a:t>consistente</a:t>
            </a:r>
            <a:r>
              <a:rPr lang="en-US" sz="1100" dirty="0"/>
              <a:t> </a:t>
            </a:r>
            <a:r>
              <a:rPr lang="en-US" sz="1100" dirty="0" err="1"/>
              <a:t>como</a:t>
            </a:r>
            <a:r>
              <a:rPr lang="en-US" sz="1100" dirty="0"/>
              <a:t> </a:t>
            </a:r>
            <a:r>
              <a:rPr lang="en-US" sz="1100" dirty="0" err="1"/>
              <a:t>en</a:t>
            </a:r>
            <a:r>
              <a:rPr lang="en-US" sz="1100" dirty="0"/>
              <a:t> </a:t>
            </a:r>
            <a:r>
              <a:rPr lang="en-US" sz="1100" dirty="0" err="1"/>
              <a:t>otros</a:t>
            </a:r>
            <a:r>
              <a:rPr lang="en-US" sz="1100" dirty="0"/>
              <a:t> </a:t>
            </a:r>
            <a:r>
              <a:rPr lang="en-US" sz="1100" dirty="0" err="1"/>
              <a:t>países</a:t>
            </a:r>
            <a:r>
              <a:rPr lang="en-US" sz="1100" dirty="0"/>
              <a:t> </a:t>
            </a:r>
            <a:r>
              <a:rPr lang="en-US" sz="1100" dirty="0" err="1"/>
              <a:t>como</a:t>
            </a:r>
            <a:r>
              <a:rPr lang="en-US" sz="1100" dirty="0"/>
              <a:t> Ethiopia.</a:t>
            </a:r>
          </a:p>
          <a:p>
            <a:pPr>
              <a:buFont typeface="Arial" panose="020B0604020202020204" pitchFamily="34" charset="0"/>
              <a:buChar char="•"/>
            </a:pPr>
            <a:endParaRPr lang="en-US" sz="1100" dirty="0"/>
          </a:p>
        </p:txBody>
      </p:sp>
    </p:spTree>
    <p:extLst>
      <p:ext uri="{BB962C8B-B14F-4D97-AF65-F5344CB8AC3E}">
        <p14:creationId xmlns:p14="http://schemas.microsoft.com/office/powerpoint/2010/main" val="264995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5" name="Google Shape;445;p90"/>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449" name="Google Shape;449;p90"/>
          <p:cNvSpPr txBox="1"/>
          <p:nvPr/>
        </p:nvSpPr>
        <p:spPr>
          <a:xfrm>
            <a:off x="350088" y="183650"/>
            <a:ext cx="8036700" cy="406235"/>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Arial"/>
              <a:buNone/>
            </a:pPr>
            <a:r>
              <a:rPr lang="en-CO" sz="1600" dirty="0"/>
              <a:t>⛳ </a:t>
            </a:r>
            <a:r>
              <a:rPr lang="en-CO" sz="1600" b="1" dirty="0"/>
              <a:t>3. ¿</a:t>
            </a:r>
            <a:r>
              <a:rPr lang="en-US" sz="1600" b="1" dirty="0" err="1"/>
              <a:t>Cómo</a:t>
            </a:r>
            <a:r>
              <a:rPr lang="en-US" sz="1600" b="1" dirty="0"/>
              <a:t> </a:t>
            </a:r>
            <a:r>
              <a:rPr lang="en-US" sz="1600" b="1" dirty="0" err="1"/>
              <a:t>varían</a:t>
            </a:r>
            <a:r>
              <a:rPr lang="en-US" sz="1600" b="1" dirty="0"/>
              <a:t> </a:t>
            </a:r>
            <a:r>
              <a:rPr lang="en-US" sz="1600" b="1" dirty="0" err="1"/>
              <a:t>los</a:t>
            </a:r>
            <a:r>
              <a:rPr lang="en-US" sz="1600" b="1" dirty="0"/>
              <a:t> </a:t>
            </a:r>
            <a:r>
              <a:rPr lang="en-US" sz="1600" b="1" dirty="0" err="1"/>
              <a:t>atributos</a:t>
            </a:r>
            <a:r>
              <a:rPr lang="en-US" sz="1600" b="1" dirty="0"/>
              <a:t> de </a:t>
            </a:r>
            <a:r>
              <a:rPr lang="en-US" sz="1600" b="1" dirty="0" err="1"/>
              <a:t>calidad</a:t>
            </a:r>
            <a:r>
              <a:rPr lang="en-US" sz="1600" b="1" dirty="0"/>
              <a:t> del café </a:t>
            </a:r>
            <a:r>
              <a:rPr lang="en-US" sz="1600" b="1" dirty="0" err="1"/>
              <a:t>según</a:t>
            </a:r>
            <a:r>
              <a:rPr lang="en-US" sz="1600" b="1" dirty="0"/>
              <a:t> </a:t>
            </a:r>
            <a:r>
              <a:rPr lang="en-US" sz="1600" b="1" dirty="0" err="1"/>
              <a:t>el</a:t>
            </a:r>
            <a:r>
              <a:rPr lang="en-US" sz="1600" b="1" dirty="0"/>
              <a:t> </a:t>
            </a:r>
            <a:r>
              <a:rPr lang="en-US" sz="1600" b="1" dirty="0" err="1"/>
              <a:t>país</a:t>
            </a:r>
            <a:r>
              <a:rPr lang="en-US" sz="1600" b="1" dirty="0"/>
              <a:t> de </a:t>
            </a:r>
            <a:r>
              <a:rPr lang="en-US" sz="1600" b="1" dirty="0" err="1"/>
              <a:t>origen</a:t>
            </a:r>
            <a:r>
              <a:rPr lang="en-US" sz="1600" b="1" dirty="0"/>
              <a:t>?</a:t>
            </a:r>
            <a:endParaRPr lang="en-US" sz="1600" b="1" i="0" u="none" strike="noStrike" cap="none" dirty="0">
              <a:solidFill>
                <a:schemeClr val="dk1"/>
              </a:solidFill>
              <a:latin typeface="DM Sans"/>
              <a:ea typeface="DM Sans"/>
              <a:cs typeface="DM Sans"/>
              <a:sym typeface="DM Sans"/>
            </a:endParaRPr>
          </a:p>
        </p:txBody>
      </p:sp>
      <p:sp>
        <p:nvSpPr>
          <p:cNvPr id="3" name="TextBox 2">
            <a:extLst>
              <a:ext uri="{FF2B5EF4-FFF2-40B4-BE49-F238E27FC236}">
                <a16:creationId xmlns:a16="http://schemas.microsoft.com/office/drawing/2014/main" id="{B16033D2-086C-788B-18AC-0C4847E6BD05}"/>
              </a:ext>
            </a:extLst>
          </p:cNvPr>
          <p:cNvSpPr txBox="1"/>
          <p:nvPr/>
        </p:nvSpPr>
        <p:spPr>
          <a:xfrm>
            <a:off x="350088" y="589885"/>
            <a:ext cx="8682594" cy="4324261"/>
          </a:xfrm>
          <a:prstGeom prst="rect">
            <a:avLst/>
          </a:prstGeom>
          <a:noFill/>
        </p:spPr>
        <p:txBody>
          <a:bodyPr wrap="square">
            <a:spAutoFit/>
          </a:bodyPr>
          <a:lstStyle/>
          <a:p>
            <a:r>
              <a:rPr lang="en-US" sz="1100" b="1" dirty="0"/>
              <a:t>4. Mexico: </a:t>
            </a:r>
            <a:r>
              <a:rPr lang="en-CO" sz="1100" b="1" dirty="0"/>
              <a:t>🇲🇽</a:t>
            </a:r>
            <a:endParaRPr lang="en-CO" sz="1100" dirty="0"/>
          </a:p>
          <a:p>
            <a:pPr>
              <a:buFont typeface="Arial" panose="020B0604020202020204" pitchFamily="34" charset="0"/>
              <a:buChar char="•"/>
            </a:pPr>
            <a:r>
              <a:rPr lang="en-US" sz="1100" dirty="0"/>
              <a:t>Balance y Body: Los cafés de México </a:t>
            </a:r>
            <a:r>
              <a:rPr lang="en-US" sz="1100" dirty="0" err="1"/>
              <a:t>tienden</a:t>
            </a:r>
            <a:r>
              <a:rPr lang="en-US" sz="1100" dirty="0"/>
              <a:t> a </a:t>
            </a:r>
            <a:r>
              <a:rPr lang="en-US" sz="1100" dirty="0" err="1"/>
              <a:t>mostrar</a:t>
            </a:r>
            <a:r>
              <a:rPr lang="en-US" sz="1100" dirty="0"/>
              <a:t> </a:t>
            </a:r>
            <a:r>
              <a:rPr lang="en-US" sz="1100" dirty="0" err="1"/>
              <a:t>una</a:t>
            </a:r>
            <a:r>
              <a:rPr lang="en-US" sz="1100" dirty="0"/>
              <a:t> </a:t>
            </a:r>
            <a:r>
              <a:rPr lang="en-US" sz="1100" dirty="0" err="1"/>
              <a:t>variabilidad</a:t>
            </a:r>
            <a:r>
              <a:rPr lang="en-US" sz="1100" dirty="0"/>
              <a:t> </a:t>
            </a:r>
            <a:r>
              <a:rPr lang="en-US" sz="1100" dirty="0" err="1"/>
              <a:t>significativa</a:t>
            </a:r>
            <a:r>
              <a:rPr lang="en-US" sz="1100" dirty="0"/>
              <a:t> </a:t>
            </a:r>
            <a:r>
              <a:rPr lang="en-US" sz="1100" dirty="0" err="1"/>
              <a:t>en</a:t>
            </a:r>
            <a:r>
              <a:rPr lang="en-US" sz="1100" dirty="0"/>
              <a:t> </a:t>
            </a:r>
            <a:r>
              <a:rPr lang="en-US" sz="1100" dirty="0" err="1"/>
              <a:t>el</a:t>
            </a:r>
            <a:r>
              <a:rPr lang="en-US" sz="1100" dirty="0"/>
              <a:t> </a:t>
            </a:r>
            <a:r>
              <a:rPr lang="en-US" sz="1100" dirty="0" err="1"/>
              <a:t>cuerpo</a:t>
            </a:r>
            <a:r>
              <a:rPr lang="en-US" sz="1100" dirty="0"/>
              <a:t> y </a:t>
            </a:r>
            <a:r>
              <a:rPr lang="en-US" sz="1100" dirty="0" err="1"/>
              <a:t>el</a:t>
            </a:r>
            <a:r>
              <a:rPr lang="en-US" sz="1100" dirty="0"/>
              <a:t> balance, con </a:t>
            </a:r>
            <a:r>
              <a:rPr lang="en-US" sz="1100" dirty="0" err="1"/>
              <a:t>medianas</a:t>
            </a:r>
            <a:r>
              <a:rPr lang="en-US" sz="1100" dirty="0"/>
              <a:t> que </a:t>
            </a:r>
            <a:r>
              <a:rPr lang="en-US" sz="1100" dirty="0" err="1"/>
              <a:t>están</a:t>
            </a:r>
            <a:r>
              <a:rPr lang="en-US" sz="1100" dirty="0"/>
              <a:t> </a:t>
            </a:r>
            <a:r>
              <a:rPr lang="en-US" sz="1100" dirty="0" err="1"/>
              <a:t>en</a:t>
            </a:r>
            <a:r>
              <a:rPr lang="en-US" sz="1100" dirty="0"/>
              <a:t> la </a:t>
            </a:r>
            <a:r>
              <a:rPr lang="en-US" sz="1100" dirty="0" err="1"/>
              <a:t>parte</a:t>
            </a:r>
            <a:r>
              <a:rPr lang="en-US" sz="1100" dirty="0"/>
              <a:t> </a:t>
            </a:r>
            <a:r>
              <a:rPr lang="en-US" sz="1100" dirty="0" err="1"/>
              <a:t>baja</a:t>
            </a:r>
            <a:r>
              <a:rPr lang="en-US" sz="1100" dirty="0"/>
              <a:t> del </a:t>
            </a:r>
            <a:r>
              <a:rPr lang="en-US" sz="1100" dirty="0" err="1"/>
              <a:t>espectro</a:t>
            </a:r>
            <a:r>
              <a:rPr lang="en-US" sz="1100" dirty="0"/>
              <a:t>.</a:t>
            </a:r>
          </a:p>
          <a:p>
            <a:pPr>
              <a:buFont typeface="Arial" panose="020B0604020202020204" pitchFamily="34" charset="0"/>
              <a:buChar char="•"/>
            </a:pPr>
            <a:r>
              <a:rPr lang="en-US" sz="1100" dirty="0"/>
              <a:t>Aftertaste: El </a:t>
            </a:r>
            <a:r>
              <a:rPr lang="en-US" sz="1100" dirty="0" err="1"/>
              <a:t>retrogusto</a:t>
            </a:r>
            <a:r>
              <a:rPr lang="en-US" sz="1100" dirty="0"/>
              <a:t> </a:t>
            </a:r>
            <a:r>
              <a:rPr lang="en-US" sz="1100" dirty="0" err="1"/>
              <a:t>también</a:t>
            </a:r>
            <a:r>
              <a:rPr lang="en-US" sz="1100" dirty="0"/>
              <a:t> </a:t>
            </a:r>
            <a:r>
              <a:rPr lang="en-US" sz="1100" dirty="0" err="1"/>
              <a:t>presenta</a:t>
            </a:r>
            <a:r>
              <a:rPr lang="en-US" sz="1100" dirty="0"/>
              <a:t> </a:t>
            </a:r>
            <a:r>
              <a:rPr lang="en-US" sz="1100" dirty="0" err="1"/>
              <a:t>una</a:t>
            </a:r>
            <a:r>
              <a:rPr lang="en-US" sz="1100" dirty="0"/>
              <a:t> </a:t>
            </a:r>
            <a:r>
              <a:rPr lang="en-US" sz="1100" dirty="0" err="1"/>
              <a:t>alta</a:t>
            </a:r>
            <a:r>
              <a:rPr lang="en-US" sz="1100" dirty="0"/>
              <a:t> </a:t>
            </a:r>
            <a:r>
              <a:rPr lang="en-US" sz="1100" dirty="0" err="1"/>
              <a:t>variabilidad</a:t>
            </a:r>
            <a:r>
              <a:rPr lang="en-US" sz="1100" dirty="0"/>
              <a:t> con </a:t>
            </a:r>
            <a:r>
              <a:rPr lang="en-US" sz="1100" dirty="0" err="1"/>
              <a:t>algunos</a:t>
            </a:r>
            <a:r>
              <a:rPr lang="en-US" sz="1100" dirty="0"/>
              <a:t> </a:t>
            </a:r>
            <a:r>
              <a:rPr lang="en-US" sz="1100" dirty="0" err="1"/>
              <a:t>valores</a:t>
            </a:r>
            <a:r>
              <a:rPr lang="en-US" sz="1100" dirty="0"/>
              <a:t> </a:t>
            </a:r>
            <a:r>
              <a:rPr lang="en-US" sz="1100" dirty="0" err="1"/>
              <a:t>extremos</a:t>
            </a:r>
            <a:r>
              <a:rPr lang="en-US" sz="1100" dirty="0"/>
              <a:t> </a:t>
            </a:r>
            <a:r>
              <a:rPr lang="en-US" sz="1100" dirty="0" err="1"/>
              <a:t>bajos</a:t>
            </a:r>
            <a:r>
              <a:rPr lang="en-US" sz="1100" dirty="0"/>
              <a:t>, lo que </a:t>
            </a:r>
            <a:r>
              <a:rPr lang="en-US" sz="1100" dirty="0" err="1"/>
              <a:t>sugiere</a:t>
            </a:r>
            <a:r>
              <a:rPr lang="en-US" sz="1100" dirty="0"/>
              <a:t> </a:t>
            </a:r>
            <a:r>
              <a:rPr lang="en-US" sz="1100" dirty="0" err="1"/>
              <a:t>inconsistencias</a:t>
            </a:r>
            <a:r>
              <a:rPr lang="en-US" sz="1100" dirty="0"/>
              <a:t> </a:t>
            </a:r>
            <a:r>
              <a:rPr lang="en-US" sz="1100" dirty="0" err="1"/>
              <a:t>en</a:t>
            </a:r>
            <a:r>
              <a:rPr lang="en-US" sz="1100" dirty="0"/>
              <a:t> </a:t>
            </a:r>
            <a:r>
              <a:rPr lang="en-US" sz="1100" dirty="0" err="1"/>
              <a:t>este</a:t>
            </a:r>
            <a:r>
              <a:rPr lang="en-US" sz="1100" dirty="0"/>
              <a:t> </a:t>
            </a:r>
            <a:r>
              <a:rPr lang="en-US" sz="1100" dirty="0" err="1"/>
              <a:t>atributo</a:t>
            </a:r>
            <a:r>
              <a:rPr lang="en-US" sz="1100" dirty="0"/>
              <a:t>.</a:t>
            </a:r>
          </a:p>
          <a:p>
            <a:pPr>
              <a:buFont typeface="Arial" panose="020B0604020202020204" pitchFamily="34" charset="0"/>
              <a:buChar char="•"/>
            </a:pPr>
            <a:r>
              <a:rPr lang="en-US" sz="1100" dirty="0"/>
              <a:t>Sweetness: </a:t>
            </a:r>
            <a:r>
              <a:rPr lang="en-US" sz="1100" dirty="0" err="1"/>
              <a:t>Aunque</a:t>
            </a:r>
            <a:r>
              <a:rPr lang="en-US" sz="1100" dirty="0"/>
              <a:t> la </a:t>
            </a:r>
            <a:r>
              <a:rPr lang="en-US" sz="1100" dirty="0" err="1"/>
              <a:t>dulzura</a:t>
            </a:r>
            <a:r>
              <a:rPr lang="en-US" sz="1100" dirty="0"/>
              <a:t> </a:t>
            </a:r>
            <a:r>
              <a:rPr lang="en-US" sz="1100" dirty="0" err="1"/>
              <a:t>tiende</a:t>
            </a:r>
            <a:r>
              <a:rPr lang="en-US" sz="1100" dirty="0"/>
              <a:t> a ser </a:t>
            </a:r>
            <a:r>
              <a:rPr lang="en-US" sz="1100" dirty="0" err="1"/>
              <a:t>consistente</a:t>
            </a:r>
            <a:r>
              <a:rPr lang="en-US" sz="1100" dirty="0"/>
              <a:t>, las </a:t>
            </a:r>
            <a:r>
              <a:rPr lang="en-US" sz="1100" dirty="0" err="1"/>
              <a:t>puntuaciones</a:t>
            </a:r>
            <a:r>
              <a:rPr lang="en-US" sz="1100" dirty="0"/>
              <a:t> son </a:t>
            </a:r>
            <a:r>
              <a:rPr lang="en-US" sz="1100" dirty="0" err="1"/>
              <a:t>relativamente</a:t>
            </a:r>
            <a:r>
              <a:rPr lang="en-US" sz="1100" dirty="0"/>
              <a:t> </a:t>
            </a:r>
            <a:r>
              <a:rPr lang="en-US" sz="1100" dirty="0" err="1"/>
              <a:t>bajas</a:t>
            </a:r>
            <a:r>
              <a:rPr lang="en-US" sz="1100" dirty="0"/>
              <a:t> </a:t>
            </a:r>
            <a:r>
              <a:rPr lang="en-US" sz="1100" dirty="0" err="1"/>
              <a:t>en</a:t>
            </a:r>
            <a:r>
              <a:rPr lang="en-US" sz="1100" dirty="0"/>
              <a:t> </a:t>
            </a:r>
            <a:r>
              <a:rPr lang="en-US" sz="1100" dirty="0" err="1"/>
              <a:t>comparación</a:t>
            </a:r>
            <a:r>
              <a:rPr lang="en-US" sz="1100" dirty="0"/>
              <a:t> con </a:t>
            </a:r>
            <a:r>
              <a:rPr lang="en-US" sz="1100" dirty="0" err="1"/>
              <a:t>otros</a:t>
            </a:r>
            <a:r>
              <a:rPr lang="en-US" sz="1100" dirty="0"/>
              <a:t> </a:t>
            </a:r>
            <a:r>
              <a:rPr lang="en-US" sz="1100" dirty="0" err="1"/>
              <a:t>países</a:t>
            </a:r>
            <a:r>
              <a:rPr lang="en-US" sz="1100" dirty="0"/>
              <a:t>.</a:t>
            </a:r>
          </a:p>
          <a:p>
            <a:pPr>
              <a:buFont typeface="Arial" panose="020B0604020202020204" pitchFamily="34" charset="0"/>
              <a:buChar char="•"/>
            </a:pPr>
            <a:endParaRPr lang="en-US" sz="1100" dirty="0"/>
          </a:p>
          <a:p>
            <a:r>
              <a:rPr lang="en-US" sz="1100" b="1" dirty="0"/>
              <a:t>5. Colombia: </a:t>
            </a:r>
            <a:r>
              <a:rPr lang="en-CO" sz="1100" b="1" dirty="0"/>
              <a:t>🇨🇴</a:t>
            </a:r>
            <a:endParaRPr lang="en-CO" sz="1100" dirty="0"/>
          </a:p>
          <a:p>
            <a:pPr>
              <a:buFont typeface="Arial" panose="020B0604020202020204" pitchFamily="34" charset="0"/>
              <a:buChar char="•"/>
            </a:pPr>
            <a:r>
              <a:rPr lang="en-US" sz="1100" dirty="0"/>
              <a:t>Aroma: Los cafés </a:t>
            </a:r>
            <a:r>
              <a:rPr lang="en-US" sz="1100" dirty="0" err="1"/>
              <a:t>colombianos</a:t>
            </a:r>
            <a:r>
              <a:rPr lang="en-US" sz="1100" dirty="0"/>
              <a:t> </a:t>
            </a:r>
            <a:r>
              <a:rPr lang="en-US" sz="1100" dirty="0" err="1"/>
              <a:t>muestran</a:t>
            </a:r>
            <a:r>
              <a:rPr lang="en-US" sz="1100" dirty="0"/>
              <a:t> </a:t>
            </a:r>
            <a:r>
              <a:rPr lang="en-US" sz="1100" dirty="0" err="1"/>
              <a:t>una</a:t>
            </a:r>
            <a:r>
              <a:rPr lang="en-US" sz="1100" dirty="0"/>
              <a:t> </a:t>
            </a:r>
            <a:r>
              <a:rPr lang="en-US" sz="1100" dirty="0" err="1"/>
              <a:t>mediana</a:t>
            </a:r>
            <a:r>
              <a:rPr lang="en-US" sz="1100" dirty="0"/>
              <a:t> </a:t>
            </a:r>
            <a:r>
              <a:rPr lang="en-US" sz="1100" dirty="0" err="1"/>
              <a:t>alta</a:t>
            </a:r>
            <a:r>
              <a:rPr lang="en-US" sz="1100" dirty="0"/>
              <a:t> </a:t>
            </a:r>
            <a:r>
              <a:rPr lang="en-US" sz="1100" dirty="0" err="1"/>
              <a:t>en</a:t>
            </a:r>
            <a:r>
              <a:rPr lang="en-US" sz="1100" dirty="0"/>
              <a:t> aroma, </a:t>
            </a:r>
            <a:r>
              <a:rPr lang="en-US" sz="1100" dirty="0" err="1"/>
              <a:t>aunque</a:t>
            </a:r>
            <a:r>
              <a:rPr lang="en-US" sz="1100" dirty="0"/>
              <a:t> con </a:t>
            </a:r>
            <a:r>
              <a:rPr lang="en-US" sz="1100" dirty="0" err="1"/>
              <a:t>algunos</a:t>
            </a:r>
            <a:r>
              <a:rPr lang="en-US" sz="1100" dirty="0"/>
              <a:t> </a:t>
            </a:r>
            <a:r>
              <a:rPr lang="en-US" sz="1100" dirty="0" err="1"/>
              <a:t>valores</a:t>
            </a:r>
            <a:r>
              <a:rPr lang="en-US" sz="1100" dirty="0"/>
              <a:t> </a:t>
            </a:r>
            <a:r>
              <a:rPr lang="en-US" sz="1100" dirty="0" err="1"/>
              <a:t>atípicos</a:t>
            </a:r>
            <a:r>
              <a:rPr lang="en-US" sz="1100" dirty="0"/>
              <a:t> que indican </a:t>
            </a:r>
            <a:r>
              <a:rPr lang="en-US" sz="1100" dirty="0" err="1"/>
              <a:t>una</a:t>
            </a:r>
            <a:r>
              <a:rPr lang="en-US" sz="1100" dirty="0"/>
              <a:t> </a:t>
            </a:r>
            <a:r>
              <a:rPr lang="en-US" sz="1100" dirty="0" err="1"/>
              <a:t>menor</a:t>
            </a:r>
            <a:r>
              <a:rPr lang="en-US" sz="1100" dirty="0"/>
              <a:t> </a:t>
            </a:r>
            <a:r>
              <a:rPr lang="en-US" sz="1100" dirty="0" err="1"/>
              <a:t>consistencia</a:t>
            </a:r>
            <a:r>
              <a:rPr lang="en-US" sz="1100" dirty="0"/>
              <a:t> </a:t>
            </a:r>
            <a:r>
              <a:rPr lang="en-US" sz="1100" dirty="0" err="1"/>
              <a:t>en</a:t>
            </a:r>
            <a:r>
              <a:rPr lang="en-US" sz="1100" dirty="0"/>
              <a:t> </a:t>
            </a:r>
            <a:r>
              <a:rPr lang="en-US" sz="1100" dirty="0" err="1"/>
              <a:t>algunos</a:t>
            </a:r>
            <a:r>
              <a:rPr lang="en-US" sz="1100" dirty="0"/>
              <a:t> </a:t>
            </a:r>
            <a:r>
              <a:rPr lang="en-US" sz="1100" dirty="0" err="1"/>
              <a:t>lotes</a:t>
            </a:r>
            <a:r>
              <a:rPr lang="en-US" sz="1100" dirty="0"/>
              <a:t>.</a:t>
            </a:r>
          </a:p>
          <a:p>
            <a:pPr>
              <a:buFont typeface="Arial" panose="020B0604020202020204" pitchFamily="34" charset="0"/>
              <a:buChar char="•"/>
            </a:pPr>
            <a:r>
              <a:rPr lang="en-US" sz="1100" dirty="0"/>
              <a:t>Acidity y Balance: </a:t>
            </a:r>
            <a:r>
              <a:rPr lang="en-US" sz="1100" dirty="0" err="1"/>
              <a:t>Estos</a:t>
            </a:r>
            <a:r>
              <a:rPr lang="en-US" sz="1100" dirty="0"/>
              <a:t> </a:t>
            </a:r>
            <a:r>
              <a:rPr lang="en-US" sz="1100" dirty="0" err="1"/>
              <a:t>atributos</a:t>
            </a:r>
            <a:r>
              <a:rPr lang="en-US" sz="1100" dirty="0"/>
              <a:t> </a:t>
            </a:r>
            <a:r>
              <a:rPr lang="en-US" sz="1100" dirty="0" err="1"/>
              <a:t>muestran</a:t>
            </a:r>
            <a:r>
              <a:rPr lang="en-US" sz="1100" dirty="0"/>
              <a:t> </a:t>
            </a:r>
            <a:r>
              <a:rPr lang="en-US" sz="1100" dirty="0" err="1"/>
              <a:t>una</a:t>
            </a:r>
            <a:r>
              <a:rPr lang="en-US" sz="1100" dirty="0"/>
              <a:t> </a:t>
            </a:r>
            <a:r>
              <a:rPr lang="en-US" sz="1100" dirty="0" err="1"/>
              <a:t>buena</a:t>
            </a:r>
            <a:r>
              <a:rPr lang="en-US" sz="1100" dirty="0"/>
              <a:t> </a:t>
            </a:r>
            <a:r>
              <a:rPr lang="en-US" sz="1100" dirty="0" err="1"/>
              <a:t>consistencia</a:t>
            </a:r>
            <a:r>
              <a:rPr lang="en-US" sz="1100" dirty="0"/>
              <a:t>, </a:t>
            </a:r>
            <a:r>
              <a:rPr lang="en-US" sz="1100" dirty="0" err="1"/>
              <a:t>aunque</a:t>
            </a:r>
            <a:r>
              <a:rPr lang="en-US" sz="1100" dirty="0"/>
              <a:t> con </a:t>
            </a:r>
            <a:r>
              <a:rPr lang="en-US" sz="1100" dirty="0" err="1"/>
              <a:t>algunas</a:t>
            </a:r>
            <a:r>
              <a:rPr lang="en-US" sz="1100" dirty="0"/>
              <a:t> </a:t>
            </a:r>
            <a:r>
              <a:rPr lang="en-US" sz="1100" dirty="0" err="1"/>
              <a:t>puntuaciones</a:t>
            </a:r>
            <a:r>
              <a:rPr lang="en-US" sz="1100" dirty="0"/>
              <a:t> </a:t>
            </a:r>
            <a:r>
              <a:rPr lang="en-US" sz="1100" dirty="0" err="1"/>
              <a:t>bajas</a:t>
            </a:r>
            <a:r>
              <a:rPr lang="en-US" sz="1100" dirty="0"/>
              <a:t> que </a:t>
            </a:r>
            <a:r>
              <a:rPr lang="en-US" sz="1100" dirty="0" err="1"/>
              <a:t>sugieren</a:t>
            </a:r>
            <a:r>
              <a:rPr lang="en-US" sz="1100" dirty="0"/>
              <a:t> </a:t>
            </a:r>
            <a:r>
              <a:rPr lang="en-US" sz="1100" dirty="0" err="1"/>
              <a:t>variabilidad</a:t>
            </a:r>
            <a:r>
              <a:rPr lang="en-US" sz="1100" dirty="0"/>
              <a:t> </a:t>
            </a:r>
            <a:r>
              <a:rPr lang="en-US" sz="1100" dirty="0" err="1"/>
              <a:t>en</a:t>
            </a:r>
            <a:r>
              <a:rPr lang="en-US" sz="1100" dirty="0"/>
              <a:t> la </a:t>
            </a:r>
            <a:r>
              <a:rPr lang="en-US" sz="1100" dirty="0" err="1"/>
              <a:t>calidad</a:t>
            </a:r>
            <a:r>
              <a:rPr lang="en-US" sz="1100" dirty="0"/>
              <a:t> del café.</a:t>
            </a:r>
          </a:p>
          <a:p>
            <a:pPr>
              <a:buFont typeface="Arial" panose="020B0604020202020204" pitchFamily="34" charset="0"/>
              <a:buChar char="•"/>
            </a:pPr>
            <a:r>
              <a:rPr lang="en-US" sz="1100" dirty="0"/>
              <a:t>Body: Similar a </a:t>
            </a:r>
            <a:r>
              <a:rPr lang="en-US" sz="1100" dirty="0" err="1"/>
              <a:t>otros</a:t>
            </a:r>
            <a:r>
              <a:rPr lang="en-US" sz="1100" dirty="0"/>
              <a:t> </a:t>
            </a:r>
            <a:r>
              <a:rPr lang="en-US" sz="1100" dirty="0" err="1"/>
              <a:t>países</a:t>
            </a:r>
            <a:r>
              <a:rPr lang="en-US" sz="1100" dirty="0"/>
              <a:t>, </a:t>
            </a:r>
            <a:r>
              <a:rPr lang="en-US" sz="1100" dirty="0" err="1"/>
              <a:t>el</a:t>
            </a:r>
            <a:r>
              <a:rPr lang="en-US" sz="1100" dirty="0"/>
              <a:t> </a:t>
            </a:r>
            <a:r>
              <a:rPr lang="en-US" sz="1100" dirty="0" err="1"/>
              <a:t>cuerpo</a:t>
            </a:r>
            <a:r>
              <a:rPr lang="en-US" sz="1100" dirty="0"/>
              <a:t> del café </a:t>
            </a:r>
            <a:r>
              <a:rPr lang="en-US" sz="1100" dirty="0" err="1"/>
              <a:t>en</a:t>
            </a:r>
            <a:r>
              <a:rPr lang="en-US" sz="1100" dirty="0"/>
              <a:t> Colombia </a:t>
            </a:r>
            <a:r>
              <a:rPr lang="en-US" sz="1100" dirty="0" err="1"/>
              <a:t>tiene</a:t>
            </a:r>
            <a:r>
              <a:rPr lang="en-US" sz="1100" dirty="0"/>
              <a:t> </a:t>
            </a:r>
            <a:r>
              <a:rPr lang="en-US" sz="1100" dirty="0" err="1"/>
              <a:t>una</a:t>
            </a:r>
            <a:r>
              <a:rPr lang="en-US" sz="1100" dirty="0"/>
              <a:t> </a:t>
            </a:r>
            <a:r>
              <a:rPr lang="en-US" sz="1100" dirty="0" err="1"/>
              <a:t>mediana</a:t>
            </a:r>
            <a:r>
              <a:rPr lang="en-US" sz="1100" dirty="0"/>
              <a:t> </a:t>
            </a:r>
            <a:r>
              <a:rPr lang="en-US" sz="1100" dirty="0" err="1"/>
              <a:t>moderada</a:t>
            </a:r>
            <a:r>
              <a:rPr lang="en-US" sz="1100" dirty="0"/>
              <a:t> con </a:t>
            </a:r>
            <a:r>
              <a:rPr lang="en-US" sz="1100" dirty="0" err="1"/>
              <a:t>una</a:t>
            </a:r>
            <a:r>
              <a:rPr lang="en-US" sz="1100" dirty="0"/>
              <a:t> </a:t>
            </a:r>
            <a:r>
              <a:rPr lang="en-US" sz="1100" dirty="0" err="1"/>
              <a:t>amplia</a:t>
            </a:r>
            <a:r>
              <a:rPr lang="en-US" sz="1100" dirty="0"/>
              <a:t> </a:t>
            </a:r>
            <a:r>
              <a:rPr lang="en-US" sz="1100" dirty="0" err="1"/>
              <a:t>variabilidad</a:t>
            </a:r>
            <a:r>
              <a:rPr lang="en-US" sz="1100" dirty="0"/>
              <a:t>.</a:t>
            </a:r>
          </a:p>
          <a:p>
            <a:pPr>
              <a:buFont typeface="Arial" panose="020B0604020202020204" pitchFamily="34" charset="0"/>
              <a:buChar char="•"/>
            </a:pPr>
            <a:endParaRPr lang="en-US" sz="1100" dirty="0"/>
          </a:p>
          <a:p>
            <a:r>
              <a:rPr lang="en-US" sz="1100" dirty="0"/>
              <a:t>La </a:t>
            </a:r>
            <a:r>
              <a:rPr lang="en-US" sz="1100" dirty="0" err="1"/>
              <a:t>calidad</a:t>
            </a:r>
            <a:r>
              <a:rPr lang="en-US" sz="1100" dirty="0"/>
              <a:t> del café </a:t>
            </a:r>
            <a:r>
              <a:rPr lang="en-US" sz="1100" dirty="0" err="1"/>
              <a:t>varía</a:t>
            </a:r>
            <a:r>
              <a:rPr lang="en-US" sz="1100" dirty="0"/>
              <a:t> </a:t>
            </a:r>
            <a:r>
              <a:rPr lang="en-US" sz="1100" dirty="0" err="1"/>
              <a:t>significativamente</a:t>
            </a:r>
            <a:r>
              <a:rPr lang="en-US" sz="1100" dirty="0"/>
              <a:t> </a:t>
            </a:r>
            <a:r>
              <a:rPr lang="en-US" sz="1100" dirty="0" err="1"/>
              <a:t>según</a:t>
            </a:r>
            <a:r>
              <a:rPr lang="en-US" sz="1100" dirty="0"/>
              <a:t> </a:t>
            </a:r>
            <a:r>
              <a:rPr lang="en-US" sz="1100" dirty="0" err="1"/>
              <a:t>el</a:t>
            </a:r>
            <a:r>
              <a:rPr lang="en-US" sz="1100" dirty="0"/>
              <a:t> </a:t>
            </a:r>
            <a:r>
              <a:rPr lang="en-US" sz="1100" dirty="0" err="1"/>
              <a:t>país</a:t>
            </a:r>
            <a:r>
              <a:rPr lang="en-US" sz="1100" dirty="0"/>
              <a:t> de </a:t>
            </a:r>
            <a:r>
              <a:rPr lang="en-US" sz="1100" dirty="0" err="1"/>
              <a:t>origen</a:t>
            </a:r>
            <a:r>
              <a:rPr lang="en-US" sz="1100" dirty="0"/>
              <a:t>, con Ethiopia </a:t>
            </a:r>
            <a:r>
              <a:rPr lang="en-US" sz="1100" dirty="0" err="1"/>
              <a:t>destacándose</a:t>
            </a:r>
            <a:r>
              <a:rPr lang="en-US" sz="1100" dirty="0"/>
              <a:t> </a:t>
            </a:r>
            <a:r>
              <a:rPr lang="en-US" sz="1100" dirty="0" err="1"/>
              <a:t>en</a:t>
            </a:r>
            <a:r>
              <a:rPr lang="en-US" sz="1100" dirty="0"/>
              <a:t> </a:t>
            </a:r>
            <a:r>
              <a:rPr lang="en-US" sz="1100" dirty="0" err="1"/>
              <a:t>varios</a:t>
            </a:r>
            <a:r>
              <a:rPr lang="en-US" sz="1100" dirty="0"/>
              <a:t> </a:t>
            </a:r>
            <a:r>
              <a:rPr lang="en-US" sz="1100" dirty="0" err="1"/>
              <a:t>atributos</a:t>
            </a:r>
            <a:r>
              <a:rPr lang="en-US" sz="1100" dirty="0"/>
              <a:t> clave </a:t>
            </a:r>
            <a:r>
              <a:rPr lang="en-US" sz="1100" dirty="0" err="1"/>
              <a:t>como</a:t>
            </a:r>
            <a:r>
              <a:rPr lang="en-US" sz="1100" dirty="0"/>
              <a:t> aroma, balance, </a:t>
            </a:r>
            <a:r>
              <a:rPr lang="en-US" sz="1100" dirty="0" err="1"/>
              <a:t>cuerpo</a:t>
            </a:r>
            <a:r>
              <a:rPr lang="en-US" sz="1100" dirty="0"/>
              <a:t> y </a:t>
            </a:r>
            <a:r>
              <a:rPr lang="en-US" sz="1100" dirty="0" err="1"/>
              <a:t>acidez</a:t>
            </a:r>
            <a:r>
              <a:rPr lang="en-US" sz="1100" dirty="0"/>
              <a:t>. Guatemala y Mexico </a:t>
            </a:r>
            <a:r>
              <a:rPr lang="en-US" sz="1100" dirty="0" err="1"/>
              <a:t>muestran</a:t>
            </a:r>
            <a:r>
              <a:rPr lang="en-US" sz="1100" dirty="0"/>
              <a:t> </a:t>
            </a:r>
            <a:r>
              <a:rPr lang="en-US" sz="1100" dirty="0" err="1"/>
              <a:t>más</a:t>
            </a:r>
            <a:r>
              <a:rPr lang="en-US" sz="1100" dirty="0"/>
              <a:t> </a:t>
            </a:r>
            <a:r>
              <a:rPr lang="en-US" sz="1100" dirty="0" err="1"/>
              <a:t>variabilidad</a:t>
            </a:r>
            <a:r>
              <a:rPr lang="en-US" sz="1100" dirty="0"/>
              <a:t> y, </a:t>
            </a:r>
            <a:r>
              <a:rPr lang="en-US" sz="1100" dirty="0" err="1"/>
              <a:t>en</a:t>
            </a:r>
            <a:r>
              <a:rPr lang="en-US" sz="1100" dirty="0"/>
              <a:t> </a:t>
            </a:r>
            <a:r>
              <a:rPr lang="en-US" sz="1100" dirty="0" err="1"/>
              <a:t>algunos</a:t>
            </a:r>
            <a:r>
              <a:rPr lang="en-US" sz="1100" dirty="0"/>
              <a:t> </a:t>
            </a:r>
            <a:r>
              <a:rPr lang="en-US" sz="1100" dirty="0" err="1"/>
              <a:t>casos</a:t>
            </a:r>
            <a:r>
              <a:rPr lang="en-US" sz="1100" dirty="0"/>
              <a:t>, </a:t>
            </a:r>
            <a:r>
              <a:rPr lang="en-US" sz="1100" dirty="0" err="1"/>
              <a:t>puntuaciones</a:t>
            </a:r>
            <a:r>
              <a:rPr lang="en-US" sz="1100" dirty="0"/>
              <a:t> </a:t>
            </a:r>
            <a:r>
              <a:rPr lang="en-US" sz="1100" dirty="0" err="1"/>
              <a:t>más</a:t>
            </a:r>
            <a:r>
              <a:rPr lang="en-US" sz="1100" dirty="0"/>
              <a:t> </a:t>
            </a:r>
            <a:r>
              <a:rPr lang="en-US" sz="1100" dirty="0" err="1"/>
              <a:t>bajas</a:t>
            </a:r>
            <a:r>
              <a:rPr lang="en-US" sz="1100" dirty="0"/>
              <a:t>, lo que indica </a:t>
            </a:r>
            <a:r>
              <a:rPr lang="en-US" sz="1100" dirty="0" err="1"/>
              <a:t>inconsistencias</a:t>
            </a:r>
            <a:r>
              <a:rPr lang="en-US" sz="1100" dirty="0"/>
              <a:t> </a:t>
            </a:r>
            <a:r>
              <a:rPr lang="en-US" sz="1100" dirty="0" err="1"/>
              <a:t>en</a:t>
            </a:r>
            <a:r>
              <a:rPr lang="en-US" sz="1100" dirty="0"/>
              <a:t> la </a:t>
            </a:r>
            <a:r>
              <a:rPr lang="en-US" sz="1100" dirty="0" err="1"/>
              <a:t>calidad</a:t>
            </a:r>
            <a:r>
              <a:rPr lang="en-US" sz="1100" dirty="0"/>
              <a:t> del café.</a:t>
            </a:r>
          </a:p>
          <a:p>
            <a:endParaRPr lang="en-US" sz="1100" dirty="0"/>
          </a:p>
          <a:p>
            <a:r>
              <a:rPr lang="en-US" sz="1100" dirty="0" err="1"/>
              <a:t>Brasil</a:t>
            </a:r>
            <a:r>
              <a:rPr lang="en-US" sz="1100" dirty="0"/>
              <a:t> y Colombia </a:t>
            </a:r>
            <a:r>
              <a:rPr lang="en-US" sz="1100" dirty="0" err="1"/>
              <a:t>también</a:t>
            </a:r>
            <a:r>
              <a:rPr lang="en-US" sz="1100" dirty="0"/>
              <a:t> son </a:t>
            </a:r>
            <a:r>
              <a:rPr lang="en-US" sz="1100" dirty="0" err="1"/>
              <a:t>importantes</a:t>
            </a:r>
            <a:r>
              <a:rPr lang="en-US" sz="1100" dirty="0"/>
              <a:t> </a:t>
            </a:r>
            <a:r>
              <a:rPr lang="en-US" sz="1100" dirty="0" err="1"/>
              <a:t>productores</a:t>
            </a:r>
            <a:r>
              <a:rPr lang="en-US" sz="1100" dirty="0"/>
              <a:t>, </a:t>
            </a:r>
            <a:r>
              <a:rPr lang="en-US" sz="1100" dirty="0" err="1"/>
              <a:t>pero</a:t>
            </a:r>
            <a:r>
              <a:rPr lang="en-US" sz="1100" dirty="0"/>
              <a:t> la </a:t>
            </a:r>
            <a:r>
              <a:rPr lang="en-US" sz="1100" dirty="0" err="1"/>
              <a:t>variabilidad</a:t>
            </a:r>
            <a:r>
              <a:rPr lang="en-US" sz="1100" dirty="0"/>
              <a:t> </a:t>
            </a:r>
            <a:r>
              <a:rPr lang="en-US" sz="1100" dirty="0" err="1"/>
              <a:t>en</a:t>
            </a:r>
            <a:r>
              <a:rPr lang="en-US" sz="1100" dirty="0"/>
              <a:t> sus </a:t>
            </a:r>
            <a:r>
              <a:rPr lang="en-US" sz="1100" dirty="0" err="1"/>
              <a:t>atributos</a:t>
            </a:r>
            <a:r>
              <a:rPr lang="en-US" sz="1100" dirty="0"/>
              <a:t> de </a:t>
            </a:r>
            <a:r>
              <a:rPr lang="en-US" sz="1100" dirty="0" err="1"/>
              <a:t>calidad</a:t>
            </a:r>
            <a:r>
              <a:rPr lang="en-US" sz="1100" dirty="0"/>
              <a:t> </a:t>
            </a:r>
            <a:r>
              <a:rPr lang="en-US" sz="1100" dirty="0" err="1"/>
              <a:t>sugiere</a:t>
            </a:r>
            <a:r>
              <a:rPr lang="en-US" sz="1100" dirty="0"/>
              <a:t> que, </a:t>
            </a:r>
            <a:r>
              <a:rPr lang="en-US" sz="1100" dirty="0" err="1"/>
              <a:t>aunque</a:t>
            </a:r>
            <a:r>
              <a:rPr lang="en-US" sz="1100" dirty="0"/>
              <a:t> </a:t>
            </a:r>
            <a:r>
              <a:rPr lang="en-US" sz="1100" dirty="0" err="1"/>
              <a:t>producen</a:t>
            </a:r>
            <a:r>
              <a:rPr lang="en-US" sz="1100" dirty="0"/>
              <a:t> </a:t>
            </a:r>
            <a:r>
              <a:rPr lang="en-US" sz="1100" dirty="0" err="1"/>
              <a:t>en</a:t>
            </a:r>
            <a:r>
              <a:rPr lang="en-US" sz="1100" dirty="0"/>
              <a:t> </a:t>
            </a:r>
            <a:r>
              <a:rPr lang="en-US" sz="1100" dirty="0" err="1"/>
              <a:t>grandes</a:t>
            </a:r>
            <a:r>
              <a:rPr lang="en-US" sz="1100" dirty="0"/>
              <a:t> </a:t>
            </a:r>
            <a:r>
              <a:rPr lang="en-US" sz="1100" dirty="0" err="1"/>
              <a:t>volúmenes</a:t>
            </a:r>
            <a:r>
              <a:rPr lang="en-US" sz="1100" dirty="0"/>
              <a:t>, la </a:t>
            </a:r>
            <a:r>
              <a:rPr lang="en-US" sz="1100" dirty="0" err="1"/>
              <a:t>calidad</a:t>
            </a:r>
            <a:r>
              <a:rPr lang="en-US" sz="1100" dirty="0"/>
              <a:t> no </a:t>
            </a:r>
            <a:r>
              <a:rPr lang="en-US" sz="1100" dirty="0" err="1"/>
              <a:t>siempre</a:t>
            </a:r>
            <a:r>
              <a:rPr lang="en-US" sz="1100" dirty="0"/>
              <a:t> es </a:t>
            </a:r>
            <a:r>
              <a:rPr lang="en-US" sz="1100" dirty="0" err="1"/>
              <a:t>homogénea</a:t>
            </a:r>
            <a:r>
              <a:rPr lang="en-US" sz="1100" dirty="0"/>
              <a:t>.</a:t>
            </a:r>
          </a:p>
          <a:p>
            <a:endParaRPr lang="en-US" sz="1100" dirty="0"/>
          </a:p>
          <a:p>
            <a:r>
              <a:rPr lang="en-US" sz="1100" dirty="0"/>
              <a:t>Este </a:t>
            </a:r>
            <a:r>
              <a:rPr lang="en-US" sz="1100" dirty="0" err="1"/>
              <a:t>análisis</a:t>
            </a:r>
            <a:r>
              <a:rPr lang="en-US" sz="1100" dirty="0"/>
              <a:t> </a:t>
            </a:r>
            <a:r>
              <a:rPr lang="en-US" sz="1100" dirty="0" err="1"/>
              <a:t>sugiere</a:t>
            </a:r>
            <a:r>
              <a:rPr lang="en-US" sz="1100" dirty="0"/>
              <a:t> que, </a:t>
            </a:r>
            <a:r>
              <a:rPr lang="en-US" sz="1100" dirty="0" err="1"/>
              <a:t>si</a:t>
            </a:r>
            <a:r>
              <a:rPr lang="en-US" sz="1100" dirty="0"/>
              <a:t> bien </a:t>
            </a:r>
            <a:r>
              <a:rPr lang="en-US" sz="1100" dirty="0" err="1"/>
              <a:t>todos</a:t>
            </a:r>
            <a:r>
              <a:rPr lang="en-US" sz="1100" dirty="0"/>
              <a:t> </a:t>
            </a:r>
            <a:r>
              <a:rPr lang="en-US" sz="1100" dirty="0" err="1"/>
              <a:t>estos</a:t>
            </a:r>
            <a:r>
              <a:rPr lang="en-US" sz="1100" dirty="0"/>
              <a:t> </a:t>
            </a:r>
            <a:r>
              <a:rPr lang="en-US" sz="1100" dirty="0" err="1"/>
              <a:t>países</a:t>
            </a:r>
            <a:r>
              <a:rPr lang="en-US" sz="1100" dirty="0"/>
              <a:t> son </a:t>
            </a:r>
            <a:r>
              <a:rPr lang="en-US" sz="1100" dirty="0" err="1"/>
              <a:t>conocidos</a:t>
            </a:r>
            <a:r>
              <a:rPr lang="en-US" sz="1100" dirty="0"/>
              <a:t> </a:t>
            </a:r>
            <a:r>
              <a:rPr lang="en-US" sz="1100" dirty="0" err="1"/>
              <a:t>productores</a:t>
            </a:r>
            <a:r>
              <a:rPr lang="en-US" sz="1100" dirty="0"/>
              <a:t> de café, la </a:t>
            </a:r>
            <a:r>
              <a:rPr lang="en-US" sz="1100" dirty="0" err="1"/>
              <a:t>consistencia</a:t>
            </a:r>
            <a:r>
              <a:rPr lang="en-US" sz="1100" dirty="0"/>
              <a:t> y la </a:t>
            </a:r>
            <a:r>
              <a:rPr lang="en-US" sz="1100" dirty="0" err="1"/>
              <a:t>calidad</a:t>
            </a:r>
            <a:r>
              <a:rPr lang="en-US" sz="1100" dirty="0"/>
              <a:t> de </a:t>
            </a:r>
            <a:r>
              <a:rPr lang="en-US" sz="1100" dirty="0" err="1"/>
              <a:t>los</a:t>
            </a:r>
            <a:r>
              <a:rPr lang="en-US" sz="1100" dirty="0"/>
              <a:t> </a:t>
            </a:r>
            <a:r>
              <a:rPr lang="en-US" sz="1100" dirty="0" err="1"/>
              <a:t>atributos</a:t>
            </a:r>
            <a:r>
              <a:rPr lang="en-US" sz="1100" dirty="0"/>
              <a:t> del café </a:t>
            </a:r>
            <a:r>
              <a:rPr lang="en-US" sz="1100" dirty="0" err="1"/>
              <a:t>varían</a:t>
            </a:r>
            <a:r>
              <a:rPr lang="en-US" sz="1100" dirty="0"/>
              <a:t> </a:t>
            </a:r>
            <a:r>
              <a:rPr lang="en-US" sz="1100" dirty="0" err="1"/>
              <a:t>considerablemente</a:t>
            </a:r>
            <a:r>
              <a:rPr lang="en-US" sz="1100" dirty="0"/>
              <a:t>, lo que </a:t>
            </a:r>
            <a:r>
              <a:rPr lang="en-US" sz="1100" dirty="0" err="1"/>
              <a:t>puede</a:t>
            </a:r>
            <a:r>
              <a:rPr lang="en-US" sz="1100" dirty="0"/>
              <a:t> </a:t>
            </a:r>
            <a:r>
              <a:rPr lang="en-US" sz="1100" dirty="0" err="1"/>
              <a:t>influir</a:t>
            </a:r>
            <a:r>
              <a:rPr lang="en-US" sz="1100" dirty="0"/>
              <a:t> </a:t>
            </a:r>
            <a:r>
              <a:rPr lang="en-US" sz="1100" dirty="0" err="1"/>
              <a:t>en</a:t>
            </a:r>
            <a:r>
              <a:rPr lang="en-US" sz="1100" dirty="0"/>
              <a:t> las </a:t>
            </a:r>
            <a:r>
              <a:rPr lang="en-US" sz="1100" dirty="0" err="1"/>
              <a:t>preferencias</a:t>
            </a:r>
            <a:r>
              <a:rPr lang="en-US" sz="1100" dirty="0"/>
              <a:t> de </a:t>
            </a:r>
            <a:r>
              <a:rPr lang="en-US" sz="1100" dirty="0" err="1"/>
              <a:t>los</a:t>
            </a:r>
            <a:r>
              <a:rPr lang="en-US" sz="1100" dirty="0"/>
              <a:t> </a:t>
            </a:r>
            <a:r>
              <a:rPr lang="en-US" sz="1100" dirty="0" err="1"/>
              <a:t>consumidores</a:t>
            </a:r>
            <a:r>
              <a:rPr lang="en-US" sz="1100" dirty="0"/>
              <a:t> y </a:t>
            </a:r>
            <a:r>
              <a:rPr lang="en-US" sz="1100" dirty="0" err="1"/>
              <a:t>en</a:t>
            </a:r>
            <a:r>
              <a:rPr lang="en-US" sz="1100" dirty="0"/>
              <a:t> </a:t>
            </a:r>
            <a:r>
              <a:rPr lang="en-US" sz="1100" dirty="0" err="1"/>
              <a:t>los</a:t>
            </a:r>
            <a:r>
              <a:rPr lang="en-US" sz="1100" dirty="0"/>
              <a:t> mercados de </a:t>
            </a:r>
            <a:r>
              <a:rPr lang="en-US" sz="1100" dirty="0" err="1"/>
              <a:t>exportación</a:t>
            </a:r>
            <a:r>
              <a:rPr lang="en-US" sz="1100" dirty="0"/>
              <a:t>.</a:t>
            </a:r>
          </a:p>
          <a:p>
            <a:pPr>
              <a:buFont typeface="Arial" panose="020B0604020202020204" pitchFamily="34" charset="0"/>
              <a:buChar char="•"/>
            </a:pPr>
            <a:endParaRPr lang="en-US" sz="1100" dirty="0"/>
          </a:p>
          <a:p>
            <a:pPr>
              <a:buFont typeface="Arial" panose="020B0604020202020204" pitchFamily="34" charset="0"/>
              <a:buChar char="•"/>
            </a:pPr>
            <a:endParaRPr lang="en-US" sz="1100" dirty="0"/>
          </a:p>
        </p:txBody>
      </p:sp>
    </p:spTree>
    <p:extLst>
      <p:ext uri="{BB962C8B-B14F-4D97-AF65-F5344CB8AC3E}">
        <p14:creationId xmlns:p14="http://schemas.microsoft.com/office/powerpoint/2010/main" val="1663288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5" name="Google Shape;445;p90"/>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449" name="Google Shape;449;p90"/>
          <p:cNvSpPr txBox="1"/>
          <p:nvPr/>
        </p:nvSpPr>
        <p:spPr>
          <a:xfrm>
            <a:off x="350088" y="120810"/>
            <a:ext cx="8036700" cy="627834"/>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Arial"/>
              <a:buNone/>
            </a:pPr>
            <a:r>
              <a:rPr lang="en-CO" sz="1600" dirty="0"/>
              <a:t>⛳ </a:t>
            </a:r>
            <a:r>
              <a:rPr lang="en-CO" sz="1600" b="1" dirty="0"/>
              <a:t>4. ¿</a:t>
            </a:r>
            <a:r>
              <a:rPr lang="en-US" sz="1600" b="1" dirty="0"/>
              <a:t>Es </a:t>
            </a:r>
            <a:r>
              <a:rPr lang="en-US" sz="1600" b="1" dirty="0" err="1"/>
              <a:t>posible</a:t>
            </a:r>
            <a:r>
              <a:rPr lang="en-US" sz="1600" b="1" dirty="0"/>
              <a:t> </a:t>
            </a:r>
            <a:r>
              <a:rPr lang="en-US" sz="1600" b="1" dirty="0" err="1"/>
              <a:t>predecir</a:t>
            </a:r>
            <a:r>
              <a:rPr lang="en-US" sz="1600" b="1" dirty="0"/>
              <a:t> la </a:t>
            </a:r>
            <a:r>
              <a:rPr lang="en-US" sz="1600" b="1" dirty="0" err="1"/>
              <a:t>cantidad</a:t>
            </a:r>
            <a:r>
              <a:rPr lang="en-US" sz="1600" b="1" dirty="0"/>
              <a:t> de </a:t>
            </a:r>
            <a:r>
              <a:rPr lang="en-US" sz="1600" b="1" dirty="0" err="1"/>
              <a:t>producción</a:t>
            </a:r>
            <a:r>
              <a:rPr lang="en-US" sz="1600" b="1" dirty="0"/>
              <a:t> </a:t>
            </a:r>
            <a:r>
              <a:rPr lang="en-US" sz="1600" b="1" dirty="0" err="1"/>
              <a:t>futura</a:t>
            </a:r>
            <a:r>
              <a:rPr lang="en-US" sz="1600" b="1" dirty="0"/>
              <a:t> </a:t>
            </a:r>
            <a:r>
              <a:rPr lang="en-US" sz="1600" b="1" dirty="0" err="1"/>
              <a:t>basada</a:t>
            </a:r>
            <a:r>
              <a:rPr lang="en-US" sz="1600" b="1" dirty="0"/>
              <a:t> </a:t>
            </a:r>
            <a:r>
              <a:rPr lang="en-US" sz="1600" b="1" dirty="0" err="1"/>
              <a:t>en</a:t>
            </a:r>
            <a:r>
              <a:rPr lang="en-US" sz="1600" b="1" dirty="0"/>
              <a:t> </a:t>
            </a:r>
            <a:r>
              <a:rPr lang="en-US" sz="1600" b="1" dirty="0" err="1"/>
              <a:t>datos</a:t>
            </a:r>
            <a:r>
              <a:rPr lang="en-US" sz="1600" b="1" dirty="0"/>
              <a:t> </a:t>
            </a:r>
            <a:r>
              <a:rPr lang="en-US" sz="1600" b="1" dirty="0" err="1"/>
              <a:t>históricos</a:t>
            </a:r>
            <a:r>
              <a:rPr lang="en-US" sz="1600" b="1" dirty="0"/>
              <a:t> y </a:t>
            </a:r>
            <a:r>
              <a:rPr lang="en-US" sz="1600" b="1" dirty="0" err="1"/>
              <a:t>atributos</a:t>
            </a:r>
            <a:r>
              <a:rPr lang="en-US" sz="1600" b="1" dirty="0"/>
              <a:t> de </a:t>
            </a:r>
            <a:r>
              <a:rPr lang="en-US" sz="1600" b="1" dirty="0" err="1"/>
              <a:t>calidad</a:t>
            </a:r>
            <a:r>
              <a:rPr lang="en-US" sz="1600" b="1" dirty="0"/>
              <a:t> del café?</a:t>
            </a:r>
            <a:endParaRPr lang="en-US" sz="1600" b="1" i="0" u="none" strike="noStrike" cap="none" dirty="0">
              <a:solidFill>
                <a:schemeClr val="dk1"/>
              </a:solidFill>
              <a:latin typeface="DM Sans"/>
              <a:ea typeface="DM Sans"/>
              <a:cs typeface="DM Sans"/>
              <a:sym typeface="DM Sans"/>
            </a:endParaRPr>
          </a:p>
        </p:txBody>
      </p:sp>
      <p:sp>
        <p:nvSpPr>
          <p:cNvPr id="4" name="TextBox 3">
            <a:extLst>
              <a:ext uri="{FF2B5EF4-FFF2-40B4-BE49-F238E27FC236}">
                <a16:creationId xmlns:a16="http://schemas.microsoft.com/office/drawing/2014/main" id="{C6B7A669-2D8C-822C-357B-C735B8DF5B7C}"/>
              </a:ext>
            </a:extLst>
          </p:cNvPr>
          <p:cNvSpPr txBox="1"/>
          <p:nvPr/>
        </p:nvSpPr>
        <p:spPr>
          <a:xfrm>
            <a:off x="350088" y="723702"/>
            <a:ext cx="8507665" cy="4154984"/>
          </a:xfrm>
          <a:prstGeom prst="rect">
            <a:avLst/>
          </a:prstGeom>
          <a:noFill/>
        </p:spPr>
        <p:txBody>
          <a:bodyPr wrap="square">
            <a:spAutoFit/>
          </a:bodyPr>
          <a:lstStyle/>
          <a:p>
            <a:r>
              <a:rPr lang="en-US" sz="1100" b="1" dirty="0"/>
              <a:t>ESTÉ ANÁLISIS LO ESTAREMOS REALIZANDO EN LA SEGUNDA ENTREGA, SIN EMBARGO ALGUNOS APARTES</a:t>
            </a:r>
          </a:p>
          <a:p>
            <a:pPr>
              <a:buFont typeface="+mj-lt"/>
              <a:buAutoNum type="arabicPeriod"/>
            </a:pPr>
            <a:r>
              <a:rPr lang="en-US" sz="1100" dirty="0"/>
              <a:t>Datos </a:t>
            </a:r>
            <a:r>
              <a:rPr lang="en-US" sz="1100" dirty="0" err="1"/>
              <a:t>históricos</a:t>
            </a:r>
            <a:r>
              <a:rPr lang="en-US" sz="1100" dirty="0"/>
              <a:t> de </a:t>
            </a:r>
            <a:r>
              <a:rPr lang="en-US" sz="1100" dirty="0" err="1"/>
              <a:t>producción</a:t>
            </a:r>
            <a:r>
              <a:rPr lang="en-US" sz="1100" dirty="0"/>
              <a:t>.</a:t>
            </a:r>
          </a:p>
          <a:p>
            <a:pPr>
              <a:buFont typeface="+mj-lt"/>
              <a:buAutoNum type="arabicPeriod"/>
            </a:pPr>
            <a:r>
              <a:rPr lang="en-US" sz="1100" dirty="0" err="1"/>
              <a:t>Atributos</a:t>
            </a:r>
            <a:r>
              <a:rPr lang="en-US" sz="1100" dirty="0"/>
              <a:t> de </a:t>
            </a:r>
            <a:r>
              <a:rPr lang="en-US" sz="1100" dirty="0" err="1"/>
              <a:t>calidad</a:t>
            </a:r>
            <a:r>
              <a:rPr lang="en-US" sz="1100" dirty="0"/>
              <a:t> del café.</a:t>
            </a:r>
          </a:p>
          <a:p>
            <a:pPr>
              <a:buFont typeface="+mj-lt"/>
              <a:buAutoNum type="arabicPeriod"/>
            </a:pPr>
            <a:endParaRPr lang="en-US" sz="1100" dirty="0"/>
          </a:p>
          <a:p>
            <a:r>
              <a:rPr lang="en-US" sz="1100" b="1" dirty="0"/>
              <a:t>A) </a:t>
            </a:r>
            <a:r>
              <a:rPr lang="en-US" sz="1100" b="1" dirty="0" err="1"/>
              <a:t>Recopilación</a:t>
            </a:r>
            <a:r>
              <a:rPr lang="en-US" sz="1100" b="1" dirty="0"/>
              <a:t> y </a:t>
            </a:r>
            <a:r>
              <a:rPr lang="en-US" sz="1100" b="1" dirty="0" err="1"/>
              <a:t>Preparación</a:t>
            </a:r>
            <a:r>
              <a:rPr lang="en-US" sz="1100" b="1" dirty="0"/>
              <a:t> de Datos</a:t>
            </a:r>
            <a:endParaRPr lang="en-US" sz="1100" dirty="0"/>
          </a:p>
          <a:p>
            <a:pPr>
              <a:buFont typeface="Arial" panose="020B0604020202020204" pitchFamily="34" charset="0"/>
              <a:buChar char="•"/>
            </a:pPr>
            <a:r>
              <a:rPr lang="en-US" sz="1100" dirty="0"/>
              <a:t>Datos </a:t>
            </a:r>
            <a:r>
              <a:rPr lang="en-US" sz="1100" dirty="0" err="1"/>
              <a:t>Históricos</a:t>
            </a:r>
            <a:r>
              <a:rPr lang="en-US" sz="1100" dirty="0"/>
              <a:t> de </a:t>
            </a:r>
            <a:r>
              <a:rPr lang="en-US" sz="1100" dirty="0" err="1"/>
              <a:t>Producción</a:t>
            </a:r>
            <a:r>
              <a:rPr lang="en-US" sz="1100" dirty="0"/>
              <a:t>: </a:t>
            </a:r>
            <a:r>
              <a:rPr lang="en-US" sz="1100" dirty="0" err="1"/>
              <a:t>producción</a:t>
            </a:r>
            <a:r>
              <a:rPr lang="en-US" sz="1100" dirty="0"/>
              <a:t> de café </a:t>
            </a:r>
            <a:r>
              <a:rPr lang="en-US" sz="1100" dirty="0" err="1"/>
              <a:t>por</a:t>
            </a:r>
            <a:r>
              <a:rPr lang="en-US" sz="1100" dirty="0"/>
              <a:t> </a:t>
            </a:r>
            <a:r>
              <a:rPr lang="en-US" sz="1100" dirty="0" err="1"/>
              <a:t>país</a:t>
            </a:r>
            <a:r>
              <a:rPr lang="en-US" sz="1100" dirty="0"/>
              <a:t> y </a:t>
            </a:r>
            <a:r>
              <a:rPr lang="en-US" sz="1100" dirty="0" err="1"/>
              <a:t>por</a:t>
            </a:r>
            <a:r>
              <a:rPr lang="en-US" sz="1100" dirty="0"/>
              <a:t> </a:t>
            </a:r>
            <a:r>
              <a:rPr lang="en-US" sz="1100" dirty="0" err="1"/>
              <a:t>año</a:t>
            </a:r>
            <a:r>
              <a:rPr lang="en-US" sz="1100" dirty="0"/>
              <a:t>.</a:t>
            </a:r>
          </a:p>
          <a:p>
            <a:pPr>
              <a:buFont typeface="Arial" panose="020B0604020202020204" pitchFamily="34" charset="0"/>
              <a:buChar char="•"/>
            </a:pPr>
            <a:r>
              <a:rPr lang="en-US" sz="1100" dirty="0" err="1"/>
              <a:t>Atributos</a:t>
            </a:r>
            <a:r>
              <a:rPr lang="en-US" sz="1100" dirty="0"/>
              <a:t> de Calidad: Datos </a:t>
            </a:r>
            <a:r>
              <a:rPr lang="en-US" sz="1100" dirty="0" err="1"/>
              <a:t>sobre</a:t>
            </a:r>
            <a:r>
              <a:rPr lang="en-US" sz="1100" dirty="0"/>
              <a:t> la </a:t>
            </a:r>
            <a:r>
              <a:rPr lang="en-US" sz="1100" dirty="0" err="1"/>
              <a:t>calidad</a:t>
            </a:r>
            <a:r>
              <a:rPr lang="en-US" sz="1100" dirty="0"/>
              <a:t> del café, </a:t>
            </a:r>
            <a:r>
              <a:rPr lang="en-US" sz="1100" dirty="0" err="1"/>
              <a:t>incluyendo</a:t>
            </a:r>
            <a:r>
              <a:rPr lang="en-US" sz="1100" dirty="0"/>
              <a:t> variables </a:t>
            </a:r>
            <a:r>
              <a:rPr lang="en-US" sz="1100" dirty="0" err="1"/>
              <a:t>como</a:t>
            </a:r>
            <a:r>
              <a:rPr lang="en-US" sz="1100" dirty="0"/>
              <a:t> aroma, </a:t>
            </a:r>
            <a:r>
              <a:rPr lang="en-US" sz="1100" dirty="0" err="1"/>
              <a:t>sabor</a:t>
            </a:r>
            <a:r>
              <a:rPr lang="en-US" sz="1100" dirty="0"/>
              <a:t>, </a:t>
            </a:r>
            <a:r>
              <a:rPr lang="en-US" sz="1100" dirty="0" err="1"/>
              <a:t>acidez</a:t>
            </a:r>
            <a:r>
              <a:rPr lang="en-US" sz="1100" dirty="0"/>
              <a:t>, </a:t>
            </a:r>
            <a:r>
              <a:rPr lang="en-US" sz="1100" dirty="0" err="1"/>
              <a:t>cuerpo</a:t>
            </a:r>
            <a:r>
              <a:rPr lang="en-US" sz="1100" dirty="0"/>
              <a:t>, entre </a:t>
            </a:r>
            <a:r>
              <a:rPr lang="en-US" sz="1100" dirty="0" err="1"/>
              <a:t>otros</a:t>
            </a:r>
            <a:r>
              <a:rPr lang="en-US" sz="1100" dirty="0"/>
              <a:t>.</a:t>
            </a:r>
          </a:p>
          <a:p>
            <a:r>
              <a:rPr lang="en-US" sz="1100" b="1" dirty="0"/>
              <a:t>B) </a:t>
            </a:r>
            <a:r>
              <a:rPr lang="en-US" sz="1100" b="1" dirty="0" err="1"/>
              <a:t>Visualización</a:t>
            </a:r>
            <a:r>
              <a:rPr lang="en-US" sz="1100" b="1" dirty="0"/>
              <a:t> de Series </a:t>
            </a:r>
            <a:r>
              <a:rPr lang="en-US" sz="1100" b="1" dirty="0" err="1"/>
              <a:t>Temporales</a:t>
            </a:r>
            <a:endParaRPr lang="en-US" sz="1100" dirty="0"/>
          </a:p>
          <a:p>
            <a:pPr>
              <a:buFont typeface="Arial" panose="020B0604020202020204" pitchFamily="34" charset="0"/>
              <a:buChar char="•"/>
            </a:pPr>
            <a:r>
              <a:rPr lang="en-US" sz="1100" dirty="0" err="1"/>
              <a:t>Tendencias</a:t>
            </a:r>
            <a:r>
              <a:rPr lang="en-US" sz="1100" dirty="0"/>
              <a:t>: </a:t>
            </a:r>
            <a:r>
              <a:rPr lang="en-US" sz="1100" dirty="0" err="1"/>
              <a:t>Identifica</a:t>
            </a:r>
            <a:r>
              <a:rPr lang="en-US" sz="1100" dirty="0"/>
              <a:t> </a:t>
            </a:r>
            <a:r>
              <a:rPr lang="en-US" sz="1100" dirty="0" err="1"/>
              <a:t>tendencias</a:t>
            </a:r>
            <a:r>
              <a:rPr lang="en-US" sz="1100" dirty="0"/>
              <a:t> de largo </a:t>
            </a:r>
            <a:r>
              <a:rPr lang="en-US" sz="1100" dirty="0" err="1"/>
              <a:t>plazo</a:t>
            </a:r>
            <a:r>
              <a:rPr lang="en-US" sz="1100" dirty="0"/>
              <a:t> </a:t>
            </a:r>
            <a:r>
              <a:rPr lang="en-US" sz="1100" dirty="0" err="1"/>
              <a:t>en</a:t>
            </a:r>
            <a:r>
              <a:rPr lang="en-US" sz="1100" dirty="0"/>
              <a:t> la </a:t>
            </a:r>
            <a:r>
              <a:rPr lang="en-US" sz="1100" dirty="0" err="1"/>
              <a:t>producción</a:t>
            </a:r>
            <a:r>
              <a:rPr lang="en-US" sz="1100" dirty="0"/>
              <a:t> de café.</a:t>
            </a:r>
          </a:p>
          <a:p>
            <a:pPr>
              <a:buFont typeface="Arial" panose="020B0604020202020204" pitchFamily="34" charset="0"/>
              <a:buChar char="•"/>
            </a:pPr>
            <a:r>
              <a:rPr lang="en-US" sz="1100" dirty="0" err="1"/>
              <a:t>Estacionalidad</a:t>
            </a:r>
            <a:r>
              <a:rPr lang="en-US" sz="1100" dirty="0"/>
              <a:t>: </a:t>
            </a:r>
            <a:r>
              <a:rPr lang="en-US" sz="1100" dirty="0" err="1"/>
              <a:t>Observa</a:t>
            </a:r>
            <a:r>
              <a:rPr lang="en-US" sz="1100" dirty="0"/>
              <a:t> </a:t>
            </a:r>
            <a:r>
              <a:rPr lang="en-US" sz="1100" dirty="0" err="1"/>
              <a:t>si</a:t>
            </a:r>
            <a:r>
              <a:rPr lang="en-US" sz="1100" dirty="0"/>
              <a:t> hay </a:t>
            </a:r>
            <a:r>
              <a:rPr lang="en-US" sz="1100" dirty="0" err="1"/>
              <a:t>patrones</a:t>
            </a:r>
            <a:r>
              <a:rPr lang="en-US" sz="1100" dirty="0"/>
              <a:t> </a:t>
            </a:r>
            <a:r>
              <a:rPr lang="en-US" sz="1100" dirty="0" err="1"/>
              <a:t>estacionales</a:t>
            </a:r>
            <a:r>
              <a:rPr lang="en-US" sz="1100" dirty="0"/>
              <a:t> o </a:t>
            </a:r>
            <a:r>
              <a:rPr lang="en-US" sz="1100" dirty="0" err="1"/>
              <a:t>ciclos</a:t>
            </a:r>
            <a:r>
              <a:rPr lang="en-US" sz="1100" dirty="0"/>
              <a:t> </a:t>
            </a:r>
            <a:r>
              <a:rPr lang="en-US" sz="1100" dirty="0" err="1"/>
              <a:t>en</a:t>
            </a:r>
            <a:r>
              <a:rPr lang="en-US" sz="1100" dirty="0"/>
              <a:t> </a:t>
            </a:r>
            <a:r>
              <a:rPr lang="en-US" sz="1100" dirty="0" err="1"/>
              <a:t>los</a:t>
            </a:r>
            <a:r>
              <a:rPr lang="en-US" sz="1100" dirty="0"/>
              <a:t> </a:t>
            </a:r>
            <a:r>
              <a:rPr lang="en-US" sz="1100" dirty="0" err="1"/>
              <a:t>datos</a:t>
            </a:r>
            <a:r>
              <a:rPr lang="en-US" sz="1100" dirty="0"/>
              <a:t> de </a:t>
            </a:r>
            <a:r>
              <a:rPr lang="en-US" sz="1100" dirty="0" err="1"/>
              <a:t>producción</a:t>
            </a:r>
            <a:r>
              <a:rPr lang="en-US" sz="1100" dirty="0"/>
              <a:t>.</a:t>
            </a:r>
          </a:p>
          <a:p>
            <a:pPr>
              <a:buFont typeface="Arial" panose="020B0604020202020204" pitchFamily="34" charset="0"/>
              <a:buChar char="•"/>
            </a:pPr>
            <a:r>
              <a:rPr lang="en-US" sz="1100" dirty="0" err="1"/>
              <a:t>Correlación</a:t>
            </a:r>
            <a:r>
              <a:rPr lang="en-US" sz="1100" dirty="0"/>
              <a:t> entre Variables: </a:t>
            </a:r>
            <a:r>
              <a:rPr lang="en-US" sz="1100" dirty="0" err="1"/>
              <a:t>Matriz</a:t>
            </a:r>
            <a:r>
              <a:rPr lang="en-US" sz="1100" dirty="0"/>
              <a:t> de </a:t>
            </a:r>
            <a:r>
              <a:rPr lang="en-US" sz="1100" dirty="0" err="1"/>
              <a:t>Correlación</a:t>
            </a:r>
            <a:r>
              <a:rPr lang="en-US" sz="1100" dirty="0"/>
              <a:t>: Analiza la </a:t>
            </a:r>
            <a:r>
              <a:rPr lang="en-US" sz="1100" dirty="0" err="1"/>
              <a:t>relación</a:t>
            </a:r>
            <a:r>
              <a:rPr lang="en-US" sz="1100" dirty="0"/>
              <a:t> entre </a:t>
            </a:r>
            <a:r>
              <a:rPr lang="en-US" sz="1100" dirty="0" err="1"/>
              <a:t>los</a:t>
            </a:r>
            <a:r>
              <a:rPr lang="en-US" sz="1100" dirty="0"/>
              <a:t> </a:t>
            </a:r>
            <a:r>
              <a:rPr lang="en-US" sz="1100" dirty="0" err="1"/>
              <a:t>atributos</a:t>
            </a:r>
            <a:r>
              <a:rPr lang="en-US" sz="1100" dirty="0"/>
              <a:t> de </a:t>
            </a:r>
            <a:r>
              <a:rPr lang="en-US" sz="1100" dirty="0" err="1"/>
              <a:t>calidad</a:t>
            </a:r>
            <a:r>
              <a:rPr lang="en-US" sz="1100" dirty="0"/>
              <a:t> del café y la </a:t>
            </a:r>
            <a:r>
              <a:rPr lang="en-US" sz="1100" dirty="0" err="1"/>
              <a:t>producción</a:t>
            </a:r>
            <a:r>
              <a:rPr lang="en-US" sz="1100" dirty="0"/>
              <a:t>.</a:t>
            </a:r>
          </a:p>
          <a:p>
            <a:r>
              <a:rPr lang="en-US" sz="1100" b="1" dirty="0"/>
              <a:t>C) </a:t>
            </a:r>
            <a:r>
              <a:rPr lang="en-US" sz="1100" b="1" dirty="0" err="1"/>
              <a:t>Selección</a:t>
            </a:r>
            <a:r>
              <a:rPr lang="en-US" sz="1100" b="1" dirty="0"/>
              <a:t> de </a:t>
            </a:r>
            <a:r>
              <a:rPr lang="en-US" sz="1100" b="1" dirty="0" err="1"/>
              <a:t>Modelos</a:t>
            </a:r>
            <a:r>
              <a:rPr lang="en-US" sz="1100" b="1" dirty="0"/>
              <a:t> de </a:t>
            </a:r>
            <a:r>
              <a:rPr lang="en-US" sz="1100" b="1" dirty="0" err="1"/>
              <a:t>Predicción</a:t>
            </a:r>
            <a:endParaRPr lang="en-US" sz="1100" b="1" dirty="0"/>
          </a:p>
          <a:p>
            <a:endParaRPr lang="en-US" sz="1100" dirty="0"/>
          </a:p>
          <a:p>
            <a:r>
              <a:rPr lang="en-US" sz="1100" b="1" dirty="0" err="1"/>
              <a:t>Modelos</a:t>
            </a:r>
            <a:r>
              <a:rPr lang="en-US" sz="1100" b="1" dirty="0"/>
              <a:t> de Series </a:t>
            </a:r>
            <a:r>
              <a:rPr lang="en-US" sz="1100" b="1" dirty="0" err="1"/>
              <a:t>Temporales</a:t>
            </a:r>
            <a:r>
              <a:rPr lang="en-US" sz="1100" b="1" dirty="0"/>
              <a:t>:</a:t>
            </a:r>
            <a:endParaRPr lang="en-US" sz="1100" dirty="0"/>
          </a:p>
          <a:p>
            <a:pPr>
              <a:buFont typeface="Arial" panose="020B0604020202020204" pitchFamily="34" charset="0"/>
              <a:buChar char="•"/>
            </a:pPr>
            <a:r>
              <a:rPr lang="en-US" sz="1100" dirty="0"/>
              <a:t>ARIMA/SARIMA: </a:t>
            </a:r>
            <a:r>
              <a:rPr lang="en-US" sz="1100" dirty="0" err="1"/>
              <a:t>Modelos</a:t>
            </a:r>
            <a:r>
              <a:rPr lang="en-US" sz="1100" dirty="0"/>
              <a:t> </a:t>
            </a:r>
            <a:r>
              <a:rPr lang="en-US" sz="1100" dirty="0" err="1"/>
              <a:t>autoregresivos</a:t>
            </a:r>
            <a:r>
              <a:rPr lang="en-US" sz="1100" dirty="0"/>
              <a:t> que son </a:t>
            </a:r>
            <a:r>
              <a:rPr lang="en-US" sz="1100" dirty="0" err="1"/>
              <a:t>útiles</a:t>
            </a:r>
            <a:r>
              <a:rPr lang="en-US" sz="1100" dirty="0"/>
              <a:t> para </a:t>
            </a:r>
            <a:r>
              <a:rPr lang="en-US" sz="1100" dirty="0" err="1"/>
              <a:t>datos</a:t>
            </a:r>
            <a:r>
              <a:rPr lang="en-US" sz="1100" dirty="0"/>
              <a:t> </a:t>
            </a:r>
            <a:r>
              <a:rPr lang="en-US" sz="1100" dirty="0" err="1"/>
              <a:t>temporales</a:t>
            </a:r>
            <a:r>
              <a:rPr lang="en-US" sz="1100" dirty="0"/>
              <a:t> con </a:t>
            </a:r>
            <a:r>
              <a:rPr lang="en-US" sz="1100" dirty="0" err="1"/>
              <a:t>estacionalidad</a:t>
            </a:r>
            <a:r>
              <a:rPr lang="en-US" sz="1100" dirty="0"/>
              <a:t>.</a:t>
            </a:r>
          </a:p>
          <a:p>
            <a:pPr>
              <a:buFont typeface="Arial" panose="020B0604020202020204" pitchFamily="34" charset="0"/>
              <a:buChar char="•"/>
            </a:pPr>
            <a:r>
              <a:rPr lang="en-US" sz="1100" dirty="0"/>
              <a:t>Prophet: Una </a:t>
            </a:r>
            <a:r>
              <a:rPr lang="en-US" sz="1100" dirty="0" err="1"/>
              <a:t>herramienta</a:t>
            </a:r>
            <a:r>
              <a:rPr lang="en-US" sz="1100" dirty="0"/>
              <a:t> de Facebook para </a:t>
            </a:r>
            <a:r>
              <a:rPr lang="en-US" sz="1100" dirty="0" err="1"/>
              <a:t>modelar</a:t>
            </a:r>
            <a:r>
              <a:rPr lang="en-US" sz="1100" dirty="0"/>
              <a:t> </a:t>
            </a:r>
            <a:r>
              <a:rPr lang="en-US" sz="1100" dirty="0" err="1"/>
              <a:t>datos</a:t>
            </a:r>
            <a:r>
              <a:rPr lang="en-US" sz="1100" dirty="0"/>
              <a:t> </a:t>
            </a:r>
            <a:r>
              <a:rPr lang="en-US" sz="1100" dirty="0" err="1"/>
              <a:t>temporales</a:t>
            </a:r>
            <a:r>
              <a:rPr lang="en-US" sz="1100" dirty="0"/>
              <a:t> que es </a:t>
            </a:r>
            <a:r>
              <a:rPr lang="en-US" sz="1100" dirty="0" err="1"/>
              <a:t>fácil</a:t>
            </a:r>
            <a:r>
              <a:rPr lang="en-US" sz="1100" dirty="0"/>
              <a:t> de usar y </a:t>
            </a:r>
            <a:r>
              <a:rPr lang="en-US" sz="1100" dirty="0" err="1"/>
              <a:t>puede</a:t>
            </a:r>
            <a:r>
              <a:rPr lang="en-US" sz="1100" dirty="0"/>
              <a:t> </a:t>
            </a:r>
            <a:r>
              <a:rPr lang="en-US" sz="1100" dirty="0" err="1"/>
              <a:t>manejar</a:t>
            </a:r>
            <a:r>
              <a:rPr lang="en-US" sz="1100" dirty="0"/>
              <a:t> </a:t>
            </a:r>
            <a:r>
              <a:rPr lang="en-US" sz="1100" dirty="0" err="1"/>
              <a:t>estacionalidad</a:t>
            </a:r>
            <a:r>
              <a:rPr lang="en-US" sz="1100" dirty="0"/>
              <a:t> y </a:t>
            </a:r>
            <a:r>
              <a:rPr lang="en-US" sz="1100" dirty="0" err="1"/>
              <a:t>cambios</a:t>
            </a:r>
            <a:r>
              <a:rPr lang="en-US" sz="1100" dirty="0"/>
              <a:t> </a:t>
            </a:r>
            <a:r>
              <a:rPr lang="en-US" sz="1100" dirty="0" err="1"/>
              <a:t>en</a:t>
            </a:r>
            <a:r>
              <a:rPr lang="en-US" sz="1100" dirty="0"/>
              <a:t> la </a:t>
            </a:r>
            <a:r>
              <a:rPr lang="en-US" sz="1100" dirty="0" err="1"/>
              <a:t>tendencia</a:t>
            </a:r>
            <a:r>
              <a:rPr lang="en-US" sz="1100" dirty="0"/>
              <a:t>.</a:t>
            </a:r>
          </a:p>
          <a:p>
            <a:pPr>
              <a:buFont typeface="Arial" panose="020B0604020202020204" pitchFamily="34" charset="0"/>
              <a:buChar char="•"/>
            </a:pPr>
            <a:endParaRPr lang="en-US" sz="1100" dirty="0"/>
          </a:p>
          <a:p>
            <a:r>
              <a:rPr lang="en-US" sz="1100" b="1" dirty="0" err="1"/>
              <a:t>Modelos</a:t>
            </a:r>
            <a:r>
              <a:rPr lang="en-US" sz="1100" b="1" dirty="0"/>
              <a:t> de Machine Learning:</a:t>
            </a:r>
            <a:endParaRPr lang="en-US" sz="1100" dirty="0"/>
          </a:p>
          <a:p>
            <a:pPr>
              <a:buFont typeface="Arial" panose="020B0604020202020204" pitchFamily="34" charset="0"/>
              <a:buChar char="•"/>
            </a:pPr>
            <a:r>
              <a:rPr lang="en-US" sz="1100" dirty="0" err="1"/>
              <a:t>Regresión</a:t>
            </a:r>
            <a:r>
              <a:rPr lang="en-US" sz="1100" dirty="0"/>
              <a:t> Lineal </a:t>
            </a:r>
            <a:r>
              <a:rPr lang="en-US" sz="1100" dirty="0" err="1"/>
              <a:t>Múltiple</a:t>
            </a:r>
            <a:r>
              <a:rPr lang="en-US" sz="1100" dirty="0"/>
              <a:t>: Si </a:t>
            </a:r>
            <a:r>
              <a:rPr lang="en-US" sz="1100" dirty="0" err="1"/>
              <a:t>los</a:t>
            </a:r>
            <a:r>
              <a:rPr lang="en-US" sz="1100" dirty="0"/>
              <a:t> </a:t>
            </a:r>
            <a:r>
              <a:rPr lang="en-US" sz="1100" dirty="0" err="1"/>
              <a:t>atributos</a:t>
            </a:r>
            <a:r>
              <a:rPr lang="en-US" sz="1100" dirty="0"/>
              <a:t> de </a:t>
            </a:r>
            <a:r>
              <a:rPr lang="en-US" sz="1100" dirty="0" err="1"/>
              <a:t>calidad</a:t>
            </a:r>
            <a:r>
              <a:rPr lang="en-US" sz="1100" dirty="0"/>
              <a:t> son </a:t>
            </a:r>
            <a:r>
              <a:rPr lang="en-US" sz="1100" dirty="0" err="1"/>
              <a:t>predictivos</a:t>
            </a:r>
            <a:r>
              <a:rPr lang="en-US" sz="1100" dirty="0"/>
              <a:t>, </a:t>
            </a:r>
            <a:r>
              <a:rPr lang="en-US" sz="1100" dirty="0" err="1"/>
              <a:t>podemos</a:t>
            </a:r>
            <a:r>
              <a:rPr lang="en-US" sz="1100" dirty="0"/>
              <a:t> </a:t>
            </a:r>
            <a:r>
              <a:rPr lang="en-US" sz="1100" dirty="0" err="1"/>
              <a:t>usarlos</a:t>
            </a:r>
            <a:r>
              <a:rPr lang="en-US" sz="1100" dirty="0"/>
              <a:t> junto con </a:t>
            </a:r>
            <a:r>
              <a:rPr lang="en-US" sz="1100" dirty="0" err="1"/>
              <a:t>los</a:t>
            </a:r>
            <a:r>
              <a:rPr lang="en-US" sz="1100" dirty="0"/>
              <a:t> </a:t>
            </a:r>
            <a:r>
              <a:rPr lang="en-US" sz="1100" dirty="0" err="1"/>
              <a:t>datos</a:t>
            </a:r>
            <a:r>
              <a:rPr lang="en-US" sz="1100" dirty="0"/>
              <a:t> </a:t>
            </a:r>
            <a:r>
              <a:rPr lang="en-US" sz="1100" dirty="0" err="1"/>
              <a:t>históricos</a:t>
            </a:r>
            <a:r>
              <a:rPr lang="en-US" sz="1100" dirty="0"/>
              <a:t> </a:t>
            </a:r>
            <a:r>
              <a:rPr lang="en-US" sz="1100" dirty="0" err="1"/>
              <a:t>en</a:t>
            </a:r>
            <a:r>
              <a:rPr lang="en-US" sz="1100" dirty="0"/>
              <a:t> un </a:t>
            </a:r>
            <a:r>
              <a:rPr lang="en-US" sz="1100" dirty="0" err="1"/>
              <a:t>modelo</a:t>
            </a:r>
            <a:r>
              <a:rPr lang="en-US" sz="1100" dirty="0"/>
              <a:t> de </a:t>
            </a:r>
            <a:r>
              <a:rPr lang="en-US" sz="1100" dirty="0" err="1"/>
              <a:t>regresión</a:t>
            </a:r>
            <a:r>
              <a:rPr lang="en-US" sz="1100" dirty="0"/>
              <a:t> lineal </a:t>
            </a:r>
            <a:r>
              <a:rPr lang="en-US" sz="1100" dirty="0" err="1"/>
              <a:t>múltiple</a:t>
            </a:r>
            <a:r>
              <a:rPr lang="en-US" sz="1100" dirty="0"/>
              <a:t>.</a:t>
            </a:r>
          </a:p>
          <a:p>
            <a:pPr>
              <a:buFont typeface="Arial" panose="020B0604020202020204" pitchFamily="34" charset="0"/>
              <a:buChar char="•"/>
            </a:pPr>
            <a:r>
              <a:rPr lang="en-US" sz="1100" dirty="0"/>
              <a:t>Random Forest: </a:t>
            </a:r>
            <a:r>
              <a:rPr lang="en-US" sz="1100" dirty="0" err="1"/>
              <a:t>Puede</a:t>
            </a:r>
            <a:r>
              <a:rPr lang="en-US" sz="1100" dirty="0"/>
              <a:t> ser </a:t>
            </a:r>
            <a:r>
              <a:rPr lang="en-US" sz="1100" dirty="0" err="1"/>
              <a:t>útil</a:t>
            </a:r>
            <a:r>
              <a:rPr lang="en-US" sz="1100" dirty="0"/>
              <a:t> para </a:t>
            </a:r>
            <a:r>
              <a:rPr lang="en-US" sz="1100" dirty="0" err="1"/>
              <a:t>manejar</a:t>
            </a:r>
            <a:r>
              <a:rPr lang="en-US" sz="1100" dirty="0"/>
              <a:t> </a:t>
            </a:r>
            <a:r>
              <a:rPr lang="en-US" sz="1100" dirty="0" err="1"/>
              <a:t>datos</a:t>
            </a:r>
            <a:r>
              <a:rPr lang="en-US" sz="1100" dirty="0"/>
              <a:t> con </a:t>
            </a:r>
            <a:r>
              <a:rPr lang="en-US" sz="1100" dirty="0" err="1"/>
              <a:t>muchas</a:t>
            </a:r>
            <a:r>
              <a:rPr lang="en-US" sz="1100" dirty="0"/>
              <a:t> variables </a:t>
            </a:r>
            <a:r>
              <a:rPr lang="en-US" sz="1100" dirty="0" err="1"/>
              <a:t>predictoras</a:t>
            </a:r>
            <a:r>
              <a:rPr lang="en-US" sz="1100" dirty="0"/>
              <a:t> y </a:t>
            </a:r>
            <a:r>
              <a:rPr lang="en-US" sz="1100" dirty="0" err="1"/>
              <a:t>capturar</a:t>
            </a:r>
            <a:r>
              <a:rPr lang="en-US" sz="1100" dirty="0"/>
              <a:t> </a:t>
            </a:r>
            <a:r>
              <a:rPr lang="en-US" sz="1100" dirty="0" err="1"/>
              <a:t>relaciones</a:t>
            </a:r>
            <a:r>
              <a:rPr lang="en-US" sz="1100" dirty="0"/>
              <a:t> no </a:t>
            </a:r>
            <a:r>
              <a:rPr lang="en-US" sz="1100" dirty="0" err="1"/>
              <a:t>lineales</a:t>
            </a:r>
            <a:r>
              <a:rPr lang="en-US" sz="1100" dirty="0"/>
              <a:t>.</a:t>
            </a:r>
          </a:p>
          <a:p>
            <a:pPr>
              <a:buFont typeface="Arial" panose="020B0604020202020204" pitchFamily="34" charset="0"/>
              <a:buChar char="•"/>
            </a:pPr>
            <a:r>
              <a:rPr lang="en-US" sz="1100" dirty="0"/>
              <a:t>Redes </a:t>
            </a:r>
            <a:r>
              <a:rPr lang="en-US" sz="1100" dirty="0" err="1"/>
              <a:t>Neuronales</a:t>
            </a:r>
            <a:r>
              <a:rPr lang="en-US" sz="1100" dirty="0"/>
              <a:t>: </a:t>
            </a:r>
            <a:r>
              <a:rPr lang="en-US" sz="1100" dirty="0" err="1"/>
              <a:t>Modelos</a:t>
            </a:r>
            <a:r>
              <a:rPr lang="en-US" sz="1100" dirty="0"/>
              <a:t> </a:t>
            </a:r>
            <a:r>
              <a:rPr lang="en-US" sz="1100" dirty="0" err="1"/>
              <a:t>como</a:t>
            </a:r>
            <a:r>
              <a:rPr lang="en-US" sz="1100" dirty="0"/>
              <a:t> LSTM (Long Short-Term Memory) son </a:t>
            </a:r>
            <a:r>
              <a:rPr lang="en-US" sz="1100" dirty="0" err="1"/>
              <a:t>útiles</a:t>
            </a:r>
            <a:r>
              <a:rPr lang="en-US" sz="1100" dirty="0"/>
              <a:t> para </a:t>
            </a:r>
            <a:r>
              <a:rPr lang="en-US" sz="1100" dirty="0" err="1"/>
              <a:t>capturar</a:t>
            </a:r>
            <a:r>
              <a:rPr lang="en-US" sz="1100" dirty="0"/>
              <a:t> </a:t>
            </a:r>
            <a:r>
              <a:rPr lang="en-US" sz="1100" dirty="0" err="1"/>
              <a:t>dependencias</a:t>
            </a:r>
            <a:r>
              <a:rPr lang="en-US" sz="1100" dirty="0"/>
              <a:t> a largo </a:t>
            </a:r>
            <a:r>
              <a:rPr lang="en-US" sz="1100" dirty="0" err="1"/>
              <a:t>plazo</a:t>
            </a:r>
            <a:r>
              <a:rPr lang="en-US" sz="1100" dirty="0"/>
              <a:t> </a:t>
            </a:r>
            <a:r>
              <a:rPr lang="en-US" sz="1100" dirty="0" err="1"/>
              <a:t>en</a:t>
            </a:r>
            <a:r>
              <a:rPr lang="en-US" sz="1100" dirty="0"/>
              <a:t> </a:t>
            </a:r>
            <a:r>
              <a:rPr lang="en-US" sz="1100" dirty="0" err="1"/>
              <a:t>datos</a:t>
            </a:r>
            <a:r>
              <a:rPr lang="en-US" sz="1100" dirty="0"/>
              <a:t> de series </a:t>
            </a:r>
            <a:r>
              <a:rPr lang="en-US" sz="1100" dirty="0" err="1"/>
              <a:t>temporales</a:t>
            </a:r>
            <a:r>
              <a:rPr lang="en-US" sz="1100" dirty="0"/>
              <a:t>.</a:t>
            </a:r>
          </a:p>
        </p:txBody>
      </p:sp>
    </p:spTree>
    <p:extLst>
      <p:ext uri="{BB962C8B-B14F-4D97-AF65-F5344CB8AC3E}">
        <p14:creationId xmlns:p14="http://schemas.microsoft.com/office/powerpoint/2010/main" val="1559929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5" name="Google Shape;445;p90"/>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449" name="Google Shape;449;p90"/>
          <p:cNvSpPr txBox="1"/>
          <p:nvPr/>
        </p:nvSpPr>
        <p:spPr>
          <a:xfrm>
            <a:off x="350088" y="120810"/>
            <a:ext cx="8036700" cy="627834"/>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Arial"/>
              <a:buNone/>
            </a:pPr>
            <a:r>
              <a:rPr lang="en-CO" sz="1600" b="1" dirty="0"/>
              <a:t>⛳ 5. ¿</a:t>
            </a:r>
            <a:r>
              <a:rPr lang="en-US" sz="1600" b="1" dirty="0" err="1"/>
              <a:t>Qué</a:t>
            </a:r>
            <a:r>
              <a:rPr lang="en-US" sz="1600" b="1" dirty="0"/>
              <a:t> </a:t>
            </a:r>
            <a:r>
              <a:rPr lang="en-US" sz="1600" b="1" dirty="0" err="1"/>
              <a:t>países</a:t>
            </a:r>
            <a:r>
              <a:rPr lang="en-US" sz="1600" b="1" dirty="0"/>
              <a:t> </a:t>
            </a:r>
            <a:r>
              <a:rPr lang="en-US" sz="1600" b="1" dirty="0" err="1"/>
              <a:t>tienen</a:t>
            </a:r>
            <a:r>
              <a:rPr lang="en-US" sz="1600" b="1" dirty="0"/>
              <a:t> las </a:t>
            </a:r>
            <a:r>
              <a:rPr lang="en-US" sz="1600" b="1" dirty="0" err="1"/>
              <a:t>calificaciones</a:t>
            </a:r>
            <a:r>
              <a:rPr lang="en-US" sz="1600" b="1" dirty="0"/>
              <a:t> de </a:t>
            </a:r>
            <a:r>
              <a:rPr lang="en-US" sz="1600" b="1" dirty="0" err="1"/>
              <a:t>calidad</a:t>
            </a:r>
            <a:r>
              <a:rPr lang="en-US" sz="1600" b="1" dirty="0"/>
              <a:t> de café </a:t>
            </a:r>
            <a:r>
              <a:rPr lang="en-US" sz="1600" b="1" dirty="0" err="1"/>
              <a:t>más</a:t>
            </a:r>
            <a:r>
              <a:rPr lang="en-US" sz="1600" b="1" dirty="0"/>
              <a:t> </a:t>
            </a:r>
            <a:r>
              <a:rPr lang="en-US" sz="1600" b="1" dirty="0" err="1"/>
              <a:t>altas</a:t>
            </a:r>
            <a:r>
              <a:rPr lang="en-US" sz="1600" b="1" dirty="0"/>
              <a:t> y </a:t>
            </a:r>
            <a:r>
              <a:rPr lang="en-US" sz="1600" b="1" dirty="0" err="1"/>
              <a:t>cómo</a:t>
            </a:r>
            <a:r>
              <a:rPr lang="en-US" sz="1600" b="1" dirty="0"/>
              <a:t> se </a:t>
            </a:r>
            <a:r>
              <a:rPr lang="en-US" sz="1600" b="1" dirty="0" err="1"/>
              <a:t>correlaciona</a:t>
            </a:r>
            <a:r>
              <a:rPr lang="en-US" sz="1600" b="1" dirty="0"/>
              <a:t> </a:t>
            </a:r>
            <a:r>
              <a:rPr lang="en-US" sz="1600" b="1" dirty="0" err="1"/>
              <a:t>esto</a:t>
            </a:r>
            <a:r>
              <a:rPr lang="en-US" sz="1600" b="1" dirty="0"/>
              <a:t> con </a:t>
            </a:r>
            <a:r>
              <a:rPr lang="en-US" sz="1600" b="1" dirty="0" err="1"/>
              <a:t>su</a:t>
            </a:r>
            <a:r>
              <a:rPr lang="en-US" sz="1600" b="1" dirty="0"/>
              <a:t> </a:t>
            </a:r>
            <a:r>
              <a:rPr lang="en-US" sz="1600" b="1" dirty="0" err="1"/>
              <a:t>producción</a:t>
            </a:r>
            <a:r>
              <a:rPr lang="en-US" sz="1600" b="1" dirty="0"/>
              <a:t> total?</a:t>
            </a:r>
            <a:endParaRPr lang="en-US" sz="1600" b="1" i="0" u="none" strike="noStrike" cap="none" dirty="0">
              <a:solidFill>
                <a:schemeClr val="dk1"/>
              </a:solidFill>
              <a:latin typeface="DM Sans"/>
              <a:ea typeface="DM Sans"/>
              <a:cs typeface="DM Sans"/>
              <a:sym typeface="DM Sans"/>
            </a:endParaRPr>
          </a:p>
        </p:txBody>
      </p:sp>
      <p:pic>
        <p:nvPicPr>
          <p:cNvPr id="3" name="Picture 2" descr="A graph of different sizes of data&#10;&#10;Description automatically generated with medium confidence">
            <a:extLst>
              <a:ext uri="{FF2B5EF4-FFF2-40B4-BE49-F238E27FC236}">
                <a16:creationId xmlns:a16="http://schemas.microsoft.com/office/drawing/2014/main" id="{A172B202-2E72-ACCC-C8EF-7D0274FBEAF7}"/>
              </a:ext>
            </a:extLst>
          </p:cNvPr>
          <p:cNvPicPr>
            <a:picLocks noChangeAspect="1"/>
          </p:cNvPicPr>
          <p:nvPr/>
        </p:nvPicPr>
        <p:blipFill>
          <a:blip r:embed="rId4"/>
          <a:stretch>
            <a:fillRect/>
          </a:stretch>
        </p:blipFill>
        <p:spPr>
          <a:xfrm>
            <a:off x="350088" y="894747"/>
            <a:ext cx="4297380" cy="3795332"/>
          </a:xfrm>
          <a:prstGeom prst="rect">
            <a:avLst/>
          </a:prstGeom>
        </p:spPr>
      </p:pic>
      <p:pic>
        <p:nvPicPr>
          <p:cNvPr id="6" name="Picture 5" descr="A graph of a number of blue dots&#10;&#10;Description automatically generated with medium confidence">
            <a:extLst>
              <a:ext uri="{FF2B5EF4-FFF2-40B4-BE49-F238E27FC236}">
                <a16:creationId xmlns:a16="http://schemas.microsoft.com/office/drawing/2014/main" id="{F6CD10B7-1C9E-1DBA-11B6-DC595F2F3670}"/>
              </a:ext>
            </a:extLst>
          </p:cNvPr>
          <p:cNvPicPr>
            <a:picLocks noChangeAspect="1"/>
          </p:cNvPicPr>
          <p:nvPr/>
        </p:nvPicPr>
        <p:blipFill>
          <a:blip r:embed="rId5"/>
          <a:stretch>
            <a:fillRect/>
          </a:stretch>
        </p:blipFill>
        <p:spPr>
          <a:xfrm>
            <a:off x="4572000" y="894747"/>
            <a:ext cx="4424304" cy="3918999"/>
          </a:xfrm>
          <a:prstGeom prst="rect">
            <a:avLst/>
          </a:prstGeom>
        </p:spPr>
      </p:pic>
    </p:spTree>
    <p:extLst>
      <p:ext uri="{BB962C8B-B14F-4D97-AF65-F5344CB8AC3E}">
        <p14:creationId xmlns:p14="http://schemas.microsoft.com/office/powerpoint/2010/main" val="122747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5" name="Google Shape;445;p90"/>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449" name="Google Shape;449;p90"/>
          <p:cNvSpPr txBox="1"/>
          <p:nvPr/>
        </p:nvSpPr>
        <p:spPr>
          <a:xfrm>
            <a:off x="350088" y="120810"/>
            <a:ext cx="8036700" cy="627834"/>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Arial"/>
              <a:buNone/>
            </a:pPr>
            <a:r>
              <a:rPr lang="en-CO" sz="1600" b="1" dirty="0"/>
              <a:t>⛳ 5. ¿</a:t>
            </a:r>
            <a:r>
              <a:rPr lang="en-US" sz="1600" b="1" dirty="0" err="1"/>
              <a:t>Qué</a:t>
            </a:r>
            <a:r>
              <a:rPr lang="en-US" sz="1600" b="1" dirty="0"/>
              <a:t> </a:t>
            </a:r>
            <a:r>
              <a:rPr lang="en-US" sz="1600" b="1" dirty="0" err="1"/>
              <a:t>países</a:t>
            </a:r>
            <a:r>
              <a:rPr lang="en-US" sz="1600" b="1" dirty="0"/>
              <a:t> </a:t>
            </a:r>
            <a:r>
              <a:rPr lang="en-US" sz="1600" b="1" dirty="0" err="1"/>
              <a:t>tienen</a:t>
            </a:r>
            <a:r>
              <a:rPr lang="en-US" sz="1600" b="1" dirty="0"/>
              <a:t> las </a:t>
            </a:r>
            <a:r>
              <a:rPr lang="en-US" sz="1600" b="1" dirty="0" err="1"/>
              <a:t>calificaciones</a:t>
            </a:r>
            <a:r>
              <a:rPr lang="en-US" sz="1600" b="1" dirty="0"/>
              <a:t> de </a:t>
            </a:r>
            <a:r>
              <a:rPr lang="en-US" sz="1600" b="1" dirty="0" err="1"/>
              <a:t>calidad</a:t>
            </a:r>
            <a:r>
              <a:rPr lang="en-US" sz="1600" b="1" dirty="0"/>
              <a:t> de café </a:t>
            </a:r>
            <a:r>
              <a:rPr lang="en-US" sz="1600" b="1" dirty="0" err="1"/>
              <a:t>más</a:t>
            </a:r>
            <a:r>
              <a:rPr lang="en-US" sz="1600" b="1" dirty="0"/>
              <a:t> </a:t>
            </a:r>
            <a:r>
              <a:rPr lang="en-US" sz="1600" b="1" dirty="0" err="1"/>
              <a:t>altas</a:t>
            </a:r>
            <a:r>
              <a:rPr lang="en-US" sz="1600" b="1" dirty="0"/>
              <a:t> y </a:t>
            </a:r>
            <a:r>
              <a:rPr lang="en-US" sz="1600" b="1" dirty="0" err="1"/>
              <a:t>cómo</a:t>
            </a:r>
            <a:r>
              <a:rPr lang="en-US" sz="1600" b="1" dirty="0"/>
              <a:t> se </a:t>
            </a:r>
            <a:r>
              <a:rPr lang="en-US" sz="1600" b="1" dirty="0" err="1"/>
              <a:t>correlaciona</a:t>
            </a:r>
            <a:r>
              <a:rPr lang="en-US" sz="1600" b="1" dirty="0"/>
              <a:t> </a:t>
            </a:r>
            <a:r>
              <a:rPr lang="en-US" sz="1600" b="1" dirty="0" err="1"/>
              <a:t>esto</a:t>
            </a:r>
            <a:r>
              <a:rPr lang="en-US" sz="1600" b="1" dirty="0"/>
              <a:t> con </a:t>
            </a:r>
            <a:r>
              <a:rPr lang="en-US" sz="1600" b="1" dirty="0" err="1"/>
              <a:t>su</a:t>
            </a:r>
            <a:r>
              <a:rPr lang="en-US" sz="1600" b="1" dirty="0"/>
              <a:t> </a:t>
            </a:r>
            <a:r>
              <a:rPr lang="en-US" sz="1600" b="1" dirty="0" err="1"/>
              <a:t>producción</a:t>
            </a:r>
            <a:r>
              <a:rPr lang="en-US" sz="1600" b="1" dirty="0"/>
              <a:t> total?</a:t>
            </a:r>
            <a:endParaRPr lang="en-US" sz="1600" b="1" i="0" u="none" strike="noStrike" cap="none" dirty="0">
              <a:solidFill>
                <a:schemeClr val="dk1"/>
              </a:solidFill>
              <a:latin typeface="DM Sans"/>
              <a:ea typeface="DM Sans"/>
              <a:cs typeface="DM Sans"/>
              <a:sym typeface="DM Sans"/>
            </a:endParaRPr>
          </a:p>
        </p:txBody>
      </p:sp>
      <p:pic>
        <p:nvPicPr>
          <p:cNvPr id="4" name="Picture 3" descr="A graph with red and green dots&#10;&#10;Description automatically generated">
            <a:extLst>
              <a:ext uri="{FF2B5EF4-FFF2-40B4-BE49-F238E27FC236}">
                <a16:creationId xmlns:a16="http://schemas.microsoft.com/office/drawing/2014/main" id="{A127BCB8-9D45-C599-71C6-497408EAA271}"/>
              </a:ext>
            </a:extLst>
          </p:cNvPr>
          <p:cNvPicPr>
            <a:picLocks noChangeAspect="1"/>
          </p:cNvPicPr>
          <p:nvPr/>
        </p:nvPicPr>
        <p:blipFill>
          <a:blip r:embed="rId4"/>
          <a:stretch>
            <a:fillRect/>
          </a:stretch>
        </p:blipFill>
        <p:spPr>
          <a:xfrm>
            <a:off x="137308" y="974435"/>
            <a:ext cx="8810903" cy="2802435"/>
          </a:xfrm>
          <a:prstGeom prst="rect">
            <a:avLst/>
          </a:prstGeom>
        </p:spPr>
      </p:pic>
    </p:spTree>
    <p:extLst>
      <p:ext uri="{BB962C8B-B14F-4D97-AF65-F5344CB8AC3E}">
        <p14:creationId xmlns:p14="http://schemas.microsoft.com/office/powerpoint/2010/main" val="1528314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5" name="Google Shape;445;p90"/>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449" name="Google Shape;449;p90"/>
          <p:cNvSpPr txBox="1"/>
          <p:nvPr/>
        </p:nvSpPr>
        <p:spPr>
          <a:xfrm>
            <a:off x="350088" y="120810"/>
            <a:ext cx="8036700" cy="627834"/>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Arial"/>
              <a:buNone/>
            </a:pPr>
            <a:r>
              <a:rPr lang="en-CO" sz="1600" b="1" dirty="0"/>
              <a:t>⛳ 5. ¿</a:t>
            </a:r>
            <a:r>
              <a:rPr lang="en-US" sz="1600" b="1" dirty="0" err="1"/>
              <a:t>Qué</a:t>
            </a:r>
            <a:r>
              <a:rPr lang="en-US" sz="1600" b="1" dirty="0"/>
              <a:t> </a:t>
            </a:r>
            <a:r>
              <a:rPr lang="en-US" sz="1600" b="1" dirty="0" err="1"/>
              <a:t>países</a:t>
            </a:r>
            <a:r>
              <a:rPr lang="en-US" sz="1600" b="1" dirty="0"/>
              <a:t> </a:t>
            </a:r>
            <a:r>
              <a:rPr lang="en-US" sz="1600" b="1" dirty="0" err="1"/>
              <a:t>tienen</a:t>
            </a:r>
            <a:r>
              <a:rPr lang="en-US" sz="1600" b="1" dirty="0"/>
              <a:t> las </a:t>
            </a:r>
            <a:r>
              <a:rPr lang="en-US" sz="1600" b="1" dirty="0" err="1"/>
              <a:t>calificaciones</a:t>
            </a:r>
            <a:r>
              <a:rPr lang="en-US" sz="1600" b="1" dirty="0"/>
              <a:t> de </a:t>
            </a:r>
            <a:r>
              <a:rPr lang="en-US" sz="1600" b="1" dirty="0" err="1"/>
              <a:t>calidad</a:t>
            </a:r>
            <a:r>
              <a:rPr lang="en-US" sz="1600" b="1" dirty="0"/>
              <a:t> de café </a:t>
            </a:r>
            <a:r>
              <a:rPr lang="en-US" sz="1600" b="1" dirty="0" err="1"/>
              <a:t>más</a:t>
            </a:r>
            <a:r>
              <a:rPr lang="en-US" sz="1600" b="1" dirty="0"/>
              <a:t> </a:t>
            </a:r>
            <a:r>
              <a:rPr lang="en-US" sz="1600" b="1" dirty="0" err="1"/>
              <a:t>altas</a:t>
            </a:r>
            <a:r>
              <a:rPr lang="en-US" sz="1600" b="1" dirty="0"/>
              <a:t> y </a:t>
            </a:r>
            <a:r>
              <a:rPr lang="en-US" sz="1600" b="1" dirty="0" err="1"/>
              <a:t>cómo</a:t>
            </a:r>
            <a:r>
              <a:rPr lang="en-US" sz="1600" b="1" dirty="0"/>
              <a:t> se </a:t>
            </a:r>
            <a:r>
              <a:rPr lang="en-US" sz="1600" b="1" dirty="0" err="1"/>
              <a:t>correlaciona</a:t>
            </a:r>
            <a:r>
              <a:rPr lang="en-US" sz="1600" b="1" dirty="0"/>
              <a:t> </a:t>
            </a:r>
            <a:r>
              <a:rPr lang="en-US" sz="1600" b="1" dirty="0" err="1"/>
              <a:t>esto</a:t>
            </a:r>
            <a:r>
              <a:rPr lang="en-US" sz="1600" b="1" dirty="0"/>
              <a:t> con </a:t>
            </a:r>
            <a:r>
              <a:rPr lang="en-US" sz="1600" b="1" dirty="0" err="1"/>
              <a:t>su</a:t>
            </a:r>
            <a:r>
              <a:rPr lang="en-US" sz="1600" b="1" dirty="0"/>
              <a:t> </a:t>
            </a:r>
            <a:r>
              <a:rPr lang="en-US" sz="1600" b="1" dirty="0" err="1"/>
              <a:t>producción</a:t>
            </a:r>
            <a:r>
              <a:rPr lang="en-US" sz="1600" b="1" dirty="0"/>
              <a:t> total?</a:t>
            </a:r>
            <a:endParaRPr lang="en-US" sz="1600" b="1" i="0" u="none" strike="noStrike" cap="none" dirty="0">
              <a:solidFill>
                <a:schemeClr val="dk1"/>
              </a:solidFill>
              <a:latin typeface="DM Sans"/>
              <a:ea typeface="DM Sans"/>
              <a:cs typeface="DM Sans"/>
              <a:sym typeface="DM Sans"/>
            </a:endParaRPr>
          </a:p>
        </p:txBody>
      </p:sp>
      <p:sp>
        <p:nvSpPr>
          <p:cNvPr id="3" name="TextBox 2">
            <a:extLst>
              <a:ext uri="{FF2B5EF4-FFF2-40B4-BE49-F238E27FC236}">
                <a16:creationId xmlns:a16="http://schemas.microsoft.com/office/drawing/2014/main" id="{022DE7FC-EE56-B864-6C40-5B98FA420093}"/>
              </a:ext>
            </a:extLst>
          </p:cNvPr>
          <p:cNvSpPr txBox="1"/>
          <p:nvPr/>
        </p:nvSpPr>
        <p:spPr>
          <a:xfrm>
            <a:off x="445273" y="850790"/>
            <a:ext cx="8309113" cy="3308598"/>
          </a:xfrm>
          <a:prstGeom prst="rect">
            <a:avLst/>
          </a:prstGeom>
          <a:noFill/>
        </p:spPr>
        <p:txBody>
          <a:bodyPr wrap="square">
            <a:spAutoFit/>
          </a:bodyPr>
          <a:lstStyle/>
          <a:p>
            <a:r>
              <a:rPr lang="en-US" sz="1100" b="1" dirty="0" err="1"/>
              <a:t>Conclusión</a:t>
            </a:r>
            <a:r>
              <a:rPr lang="en-US" sz="1100" b="1" dirty="0"/>
              <a:t> #5</a:t>
            </a:r>
          </a:p>
          <a:p>
            <a:endParaRPr lang="en-US" sz="1100" b="1" dirty="0"/>
          </a:p>
          <a:p>
            <a:r>
              <a:rPr lang="en-US" sz="1100" b="1" dirty="0"/>
              <a:t>Calidad vs. </a:t>
            </a:r>
            <a:r>
              <a:rPr lang="en-US" sz="1100" b="1" dirty="0" err="1"/>
              <a:t>Producción</a:t>
            </a:r>
            <a:r>
              <a:rPr lang="en-US" sz="1100" b="1" dirty="0"/>
              <a:t>:</a:t>
            </a:r>
            <a:endParaRPr lang="en-US" sz="1100" dirty="0"/>
          </a:p>
          <a:p>
            <a:r>
              <a:rPr lang="en-US" sz="1100" dirty="0"/>
              <a:t>No </a:t>
            </a:r>
            <a:r>
              <a:rPr lang="en-US" sz="1100" dirty="0" err="1"/>
              <a:t>parece</a:t>
            </a:r>
            <a:r>
              <a:rPr lang="en-US" sz="1100" dirty="0"/>
              <a:t> </a:t>
            </a:r>
            <a:r>
              <a:rPr lang="en-US" sz="1100" dirty="0" err="1"/>
              <a:t>haber</a:t>
            </a:r>
            <a:r>
              <a:rPr lang="en-US" sz="1100" dirty="0"/>
              <a:t> </a:t>
            </a:r>
            <a:r>
              <a:rPr lang="en-US" sz="1100" dirty="0" err="1"/>
              <a:t>una</a:t>
            </a:r>
            <a:r>
              <a:rPr lang="en-US" sz="1100" dirty="0"/>
              <a:t> </a:t>
            </a:r>
            <a:r>
              <a:rPr lang="en-US" sz="1100" dirty="0" err="1"/>
              <a:t>relación</a:t>
            </a:r>
            <a:r>
              <a:rPr lang="en-US" sz="1100" dirty="0"/>
              <a:t> </a:t>
            </a:r>
            <a:r>
              <a:rPr lang="en-US" sz="1100" dirty="0" err="1"/>
              <a:t>clara</a:t>
            </a:r>
            <a:r>
              <a:rPr lang="en-US" sz="1100" dirty="0"/>
              <a:t> y </a:t>
            </a:r>
            <a:r>
              <a:rPr lang="en-US" sz="1100" dirty="0" err="1"/>
              <a:t>directa</a:t>
            </a:r>
            <a:r>
              <a:rPr lang="en-US" sz="1100" dirty="0"/>
              <a:t> entre la </a:t>
            </a:r>
            <a:r>
              <a:rPr lang="en-US" sz="1100" dirty="0" err="1"/>
              <a:t>calificación</a:t>
            </a:r>
            <a:r>
              <a:rPr lang="en-US" sz="1100" dirty="0"/>
              <a:t> </a:t>
            </a:r>
            <a:r>
              <a:rPr lang="en-US" sz="1100" dirty="0" err="1"/>
              <a:t>promedio</a:t>
            </a:r>
            <a:r>
              <a:rPr lang="en-US" sz="1100" dirty="0"/>
              <a:t> de </a:t>
            </a:r>
            <a:r>
              <a:rPr lang="en-US" sz="1100" dirty="0" err="1"/>
              <a:t>calidad</a:t>
            </a:r>
            <a:r>
              <a:rPr lang="en-US" sz="1100" dirty="0"/>
              <a:t> del café y la </a:t>
            </a:r>
            <a:r>
              <a:rPr lang="en-US" sz="1100" dirty="0" err="1"/>
              <a:t>producción</a:t>
            </a:r>
            <a:r>
              <a:rPr lang="en-US" sz="1100" dirty="0"/>
              <a:t> total. </a:t>
            </a:r>
            <a:r>
              <a:rPr lang="en-US" sz="1100" dirty="0" err="1"/>
              <a:t>Países</a:t>
            </a:r>
            <a:r>
              <a:rPr lang="en-US" sz="1100" dirty="0"/>
              <a:t> </a:t>
            </a:r>
            <a:r>
              <a:rPr lang="en-US" sz="1100" dirty="0" err="1"/>
              <a:t>como</a:t>
            </a:r>
            <a:r>
              <a:rPr lang="en-US" sz="1100" dirty="0"/>
              <a:t> </a:t>
            </a:r>
            <a:r>
              <a:rPr lang="en-US" sz="1100" dirty="0" err="1"/>
              <a:t>Etiopía</a:t>
            </a:r>
            <a:r>
              <a:rPr lang="en-US" sz="1100" dirty="0"/>
              <a:t> y </a:t>
            </a:r>
            <a:r>
              <a:rPr lang="en-US" sz="1100" dirty="0" err="1"/>
              <a:t>Papúa</a:t>
            </a:r>
            <a:r>
              <a:rPr lang="en-US" sz="1100" dirty="0"/>
              <a:t> Nueva Guinea </a:t>
            </a:r>
            <a:r>
              <a:rPr lang="en-US" sz="1100" dirty="0" err="1"/>
              <a:t>tienen</a:t>
            </a:r>
            <a:r>
              <a:rPr lang="en-US" sz="1100" dirty="0"/>
              <a:t> </a:t>
            </a:r>
            <a:r>
              <a:rPr lang="en-US" sz="1100" dirty="0" err="1"/>
              <a:t>calificaciones</a:t>
            </a:r>
            <a:r>
              <a:rPr lang="en-US" sz="1100" dirty="0"/>
              <a:t> de </a:t>
            </a:r>
            <a:r>
              <a:rPr lang="en-US" sz="1100" dirty="0" err="1"/>
              <a:t>calidad</a:t>
            </a:r>
            <a:r>
              <a:rPr lang="en-US" sz="1100" dirty="0"/>
              <a:t> </a:t>
            </a:r>
            <a:r>
              <a:rPr lang="en-US" sz="1100" dirty="0" err="1"/>
              <a:t>relativamente</a:t>
            </a:r>
            <a:r>
              <a:rPr lang="en-US" sz="1100" dirty="0"/>
              <a:t> </a:t>
            </a:r>
            <a:r>
              <a:rPr lang="en-US" sz="1100" dirty="0" err="1"/>
              <a:t>altas</a:t>
            </a:r>
            <a:r>
              <a:rPr lang="en-US" sz="1100" dirty="0"/>
              <a:t> </a:t>
            </a:r>
            <a:r>
              <a:rPr lang="en-US" sz="1100" dirty="0" err="1"/>
              <a:t>pero</a:t>
            </a:r>
            <a:r>
              <a:rPr lang="en-US" sz="1100" dirty="0"/>
              <a:t> </a:t>
            </a:r>
            <a:r>
              <a:rPr lang="en-US" sz="1100" dirty="0" err="1"/>
              <a:t>producciones</a:t>
            </a:r>
            <a:r>
              <a:rPr lang="en-US" sz="1100" dirty="0"/>
              <a:t> </a:t>
            </a:r>
            <a:r>
              <a:rPr lang="en-US" sz="1100" dirty="0" err="1"/>
              <a:t>totales</a:t>
            </a:r>
            <a:r>
              <a:rPr lang="en-US" sz="1100" dirty="0"/>
              <a:t> </a:t>
            </a:r>
            <a:r>
              <a:rPr lang="en-US" sz="1100" dirty="0" err="1"/>
              <a:t>moderadas</a:t>
            </a:r>
            <a:r>
              <a:rPr lang="en-US" sz="1100" dirty="0"/>
              <a:t>.</a:t>
            </a:r>
          </a:p>
          <a:p>
            <a:r>
              <a:rPr lang="en-US" sz="1100" dirty="0"/>
              <a:t>Por </a:t>
            </a:r>
            <a:r>
              <a:rPr lang="en-US" sz="1100" dirty="0" err="1"/>
              <a:t>otro</a:t>
            </a:r>
            <a:r>
              <a:rPr lang="en-US" sz="1100" dirty="0"/>
              <a:t> </a:t>
            </a:r>
            <a:r>
              <a:rPr lang="en-US" sz="1100" dirty="0" err="1"/>
              <a:t>lado</a:t>
            </a:r>
            <a:r>
              <a:rPr lang="en-US" sz="1100" dirty="0"/>
              <a:t>, </a:t>
            </a:r>
            <a:r>
              <a:rPr lang="en-US" sz="1100" dirty="0" err="1"/>
              <a:t>países</a:t>
            </a:r>
            <a:r>
              <a:rPr lang="en-US" sz="1100" dirty="0"/>
              <a:t> con </a:t>
            </a:r>
            <a:r>
              <a:rPr lang="en-US" sz="1100" dirty="0" err="1"/>
              <a:t>altas</a:t>
            </a:r>
            <a:r>
              <a:rPr lang="en-US" sz="1100" dirty="0"/>
              <a:t> </a:t>
            </a:r>
            <a:r>
              <a:rPr lang="en-US" sz="1100" dirty="0" err="1"/>
              <a:t>producciones</a:t>
            </a:r>
            <a:r>
              <a:rPr lang="en-US" sz="1100" dirty="0"/>
              <a:t> de café, </a:t>
            </a:r>
            <a:r>
              <a:rPr lang="en-US" sz="1100" dirty="0" err="1"/>
              <a:t>como</a:t>
            </a:r>
            <a:r>
              <a:rPr lang="en-US" sz="1100" dirty="0"/>
              <a:t> </a:t>
            </a:r>
            <a:r>
              <a:rPr lang="en-US" sz="1100" dirty="0" err="1"/>
              <a:t>Brasil</a:t>
            </a:r>
            <a:r>
              <a:rPr lang="en-US" sz="1100" dirty="0"/>
              <a:t> y Colombia, no </a:t>
            </a:r>
            <a:r>
              <a:rPr lang="en-US" sz="1100" dirty="0" err="1"/>
              <a:t>tienen</a:t>
            </a:r>
            <a:r>
              <a:rPr lang="en-US" sz="1100" dirty="0"/>
              <a:t> </a:t>
            </a:r>
            <a:r>
              <a:rPr lang="en-US" sz="1100" dirty="0" err="1"/>
              <a:t>necesariamente</a:t>
            </a:r>
            <a:r>
              <a:rPr lang="en-US" sz="1100" dirty="0"/>
              <a:t> las </a:t>
            </a:r>
            <a:r>
              <a:rPr lang="en-US" sz="1100" dirty="0" err="1"/>
              <a:t>calificaciones</a:t>
            </a:r>
            <a:r>
              <a:rPr lang="en-US" sz="1100" dirty="0"/>
              <a:t> </a:t>
            </a:r>
            <a:r>
              <a:rPr lang="en-US" sz="1100" dirty="0" err="1"/>
              <a:t>más</a:t>
            </a:r>
            <a:r>
              <a:rPr lang="en-US" sz="1100" dirty="0"/>
              <a:t> </a:t>
            </a:r>
            <a:r>
              <a:rPr lang="en-US" sz="1100" dirty="0" err="1"/>
              <a:t>altas</a:t>
            </a:r>
            <a:r>
              <a:rPr lang="en-US" sz="1100" dirty="0"/>
              <a:t> de </a:t>
            </a:r>
            <a:r>
              <a:rPr lang="en-US" sz="1100" dirty="0" err="1"/>
              <a:t>calidad</a:t>
            </a:r>
            <a:r>
              <a:rPr lang="en-US" sz="1100" dirty="0"/>
              <a:t>, </a:t>
            </a:r>
            <a:r>
              <a:rPr lang="en-US" sz="1100" dirty="0" err="1"/>
              <a:t>aunque</a:t>
            </a:r>
            <a:r>
              <a:rPr lang="en-US" sz="1100" dirty="0"/>
              <a:t> sus </a:t>
            </a:r>
            <a:r>
              <a:rPr lang="en-US" sz="1100" dirty="0" err="1"/>
              <a:t>calificaciones</a:t>
            </a:r>
            <a:r>
              <a:rPr lang="en-US" sz="1100" dirty="0"/>
              <a:t> </a:t>
            </a:r>
            <a:r>
              <a:rPr lang="en-US" sz="1100" dirty="0" err="1"/>
              <a:t>aún</a:t>
            </a:r>
            <a:r>
              <a:rPr lang="en-US" sz="1100" dirty="0"/>
              <a:t> son </a:t>
            </a:r>
            <a:r>
              <a:rPr lang="en-US" sz="1100" dirty="0" err="1"/>
              <a:t>competitivas</a:t>
            </a:r>
            <a:r>
              <a:rPr lang="en-US" sz="1100" dirty="0"/>
              <a:t>.</a:t>
            </a:r>
          </a:p>
          <a:p>
            <a:endParaRPr lang="en-US" sz="1100" dirty="0"/>
          </a:p>
          <a:p>
            <a:r>
              <a:rPr lang="en-US" sz="1100" b="1" dirty="0" err="1"/>
              <a:t>Diversidad</a:t>
            </a:r>
            <a:r>
              <a:rPr lang="en-US" sz="1100" b="1" dirty="0"/>
              <a:t> de </a:t>
            </a:r>
            <a:r>
              <a:rPr lang="en-US" sz="1100" b="1" dirty="0" err="1"/>
              <a:t>calificaciones</a:t>
            </a:r>
            <a:r>
              <a:rPr lang="en-US" sz="1100" b="1" dirty="0"/>
              <a:t>:</a:t>
            </a:r>
            <a:endParaRPr lang="en-US" sz="1100" dirty="0"/>
          </a:p>
          <a:p>
            <a:r>
              <a:rPr lang="en-US" sz="1100" dirty="0" err="1"/>
              <a:t>Algunos</a:t>
            </a:r>
            <a:r>
              <a:rPr lang="en-US" sz="1100" dirty="0"/>
              <a:t> </a:t>
            </a:r>
            <a:r>
              <a:rPr lang="en-US" sz="1100" dirty="0" err="1"/>
              <a:t>países</a:t>
            </a:r>
            <a:r>
              <a:rPr lang="en-US" sz="1100" dirty="0"/>
              <a:t>, </a:t>
            </a:r>
            <a:r>
              <a:rPr lang="en-US" sz="1100" dirty="0" err="1"/>
              <a:t>como</a:t>
            </a:r>
            <a:r>
              <a:rPr lang="en-US" sz="1100" dirty="0"/>
              <a:t> Costa Rica y Honduras, se </a:t>
            </a:r>
            <a:r>
              <a:rPr lang="en-US" sz="1100" dirty="0" err="1"/>
              <a:t>encuentran</a:t>
            </a:r>
            <a:r>
              <a:rPr lang="en-US" sz="1100" dirty="0"/>
              <a:t> </a:t>
            </a:r>
            <a:r>
              <a:rPr lang="en-US" sz="1100" dirty="0" err="1"/>
              <a:t>en</a:t>
            </a:r>
            <a:r>
              <a:rPr lang="en-US" sz="1100" dirty="0"/>
              <a:t> </a:t>
            </a:r>
            <a:r>
              <a:rPr lang="en-US" sz="1100" dirty="0" err="1"/>
              <a:t>el</a:t>
            </a:r>
            <a:r>
              <a:rPr lang="en-US" sz="1100" dirty="0"/>
              <a:t> </a:t>
            </a:r>
            <a:r>
              <a:rPr lang="en-US" sz="1100" dirty="0" err="1"/>
              <a:t>rango</a:t>
            </a:r>
            <a:r>
              <a:rPr lang="en-US" sz="1100" dirty="0"/>
              <a:t> medio tanto </a:t>
            </a:r>
            <a:r>
              <a:rPr lang="en-US" sz="1100" dirty="0" err="1"/>
              <a:t>en</a:t>
            </a:r>
            <a:r>
              <a:rPr lang="en-US" sz="1100" dirty="0"/>
              <a:t> </a:t>
            </a:r>
            <a:r>
              <a:rPr lang="en-US" sz="1100" dirty="0" err="1"/>
              <a:t>calidad</a:t>
            </a:r>
            <a:r>
              <a:rPr lang="en-US" sz="1100" dirty="0"/>
              <a:t> </a:t>
            </a:r>
            <a:r>
              <a:rPr lang="en-US" sz="1100" dirty="0" err="1"/>
              <a:t>como</a:t>
            </a:r>
            <a:r>
              <a:rPr lang="en-US" sz="1100" dirty="0"/>
              <a:t> </a:t>
            </a:r>
            <a:r>
              <a:rPr lang="en-US" sz="1100" dirty="0" err="1"/>
              <a:t>en</a:t>
            </a:r>
            <a:r>
              <a:rPr lang="en-US" sz="1100" dirty="0"/>
              <a:t> </a:t>
            </a:r>
            <a:r>
              <a:rPr lang="en-US" sz="1100" dirty="0" err="1"/>
              <a:t>producción</a:t>
            </a:r>
            <a:r>
              <a:rPr lang="en-US" sz="1100" dirty="0"/>
              <a:t>, lo que </a:t>
            </a:r>
            <a:r>
              <a:rPr lang="en-US" sz="1100" dirty="0" err="1"/>
              <a:t>sugiere</a:t>
            </a:r>
            <a:r>
              <a:rPr lang="en-US" sz="1100" dirty="0"/>
              <a:t> </a:t>
            </a:r>
            <a:r>
              <a:rPr lang="en-US" sz="1100" dirty="0" err="1"/>
              <a:t>una</a:t>
            </a:r>
            <a:r>
              <a:rPr lang="en-US" sz="1100" dirty="0"/>
              <a:t> </a:t>
            </a:r>
            <a:r>
              <a:rPr lang="en-US" sz="1100" dirty="0" err="1"/>
              <a:t>consistencia</a:t>
            </a:r>
            <a:r>
              <a:rPr lang="en-US" sz="1100" dirty="0"/>
              <a:t> </a:t>
            </a:r>
            <a:r>
              <a:rPr lang="en-US" sz="1100" dirty="0" err="1"/>
              <a:t>en</a:t>
            </a:r>
            <a:r>
              <a:rPr lang="en-US" sz="1100" dirty="0"/>
              <a:t> ambos </a:t>
            </a:r>
            <a:r>
              <a:rPr lang="en-US" sz="1100" dirty="0" err="1"/>
              <a:t>aspectos</a:t>
            </a:r>
            <a:r>
              <a:rPr lang="en-US" sz="1100" dirty="0"/>
              <a:t>.</a:t>
            </a:r>
          </a:p>
          <a:p>
            <a:r>
              <a:rPr lang="en-US" sz="1100" dirty="0" err="1"/>
              <a:t>Etiopía</a:t>
            </a:r>
            <a:r>
              <a:rPr lang="en-US" sz="1100" dirty="0"/>
              <a:t> </a:t>
            </a:r>
            <a:r>
              <a:rPr lang="en-US" sz="1100" dirty="0" err="1"/>
              <a:t>destaca</a:t>
            </a:r>
            <a:r>
              <a:rPr lang="en-US" sz="1100" dirty="0"/>
              <a:t> con </a:t>
            </a:r>
            <a:r>
              <a:rPr lang="en-US" sz="1100" dirty="0" err="1"/>
              <a:t>una</a:t>
            </a:r>
            <a:r>
              <a:rPr lang="en-US" sz="1100" dirty="0"/>
              <a:t> </a:t>
            </a:r>
            <a:r>
              <a:rPr lang="en-US" sz="1100" dirty="0" err="1"/>
              <a:t>alta</a:t>
            </a:r>
            <a:r>
              <a:rPr lang="en-US" sz="1100" dirty="0"/>
              <a:t> </a:t>
            </a:r>
            <a:r>
              <a:rPr lang="en-US" sz="1100" dirty="0" err="1"/>
              <a:t>calificación</a:t>
            </a:r>
            <a:r>
              <a:rPr lang="en-US" sz="1100" dirty="0"/>
              <a:t> de </a:t>
            </a:r>
            <a:r>
              <a:rPr lang="en-US" sz="1100" dirty="0" err="1"/>
              <a:t>calidad</a:t>
            </a:r>
            <a:r>
              <a:rPr lang="en-US" sz="1100" dirty="0"/>
              <a:t> y </a:t>
            </a:r>
            <a:r>
              <a:rPr lang="en-US" sz="1100" dirty="0" err="1"/>
              <a:t>una</a:t>
            </a:r>
            <a:r>
              <a:rPr lang="en-US" sz="1100" dirty="0"/>
              <a:t> </a:t>
            </a:r>
            <a:r>
              <a:rPr lang="en-US" sz="1100" dirty="0" err="1"/>
              <a:t>producción</a:t>
            </a:r>
            <a:r>
              <a:rPr lang="en-US" sz="1100" dirty="0"/>
              <a:t> </a:t>
            </a:r>
            <a:r>
              <a:rPr lang="en-US" sz="1100" dirty="0" err="1"/>
              <a:t>relativamente</a:t>
            </a:r>
            <a:r>
              <a:rPr lang="en-US" sz="1100" dirty="0"/>
              <a:t> </a:t>
            </a:r>
            <a:r>
              <a:rPr lang="en-US" sz="1100" dirty="0" err="1"/>
              <a:t>baja</a:t>
            </a:r>
            <a:r>
              <a:rPr lang="en-US" sz="1100" dirty="0"/>
              <a:t> </a:t>
            </a:r>
            <a:r>
              <a:rPr lang="en-US" sz="1100" dirty="0" err="1"/>
              <a:t>en</a:t>
            </a:r>
            <a:r>
              <a:rPr lang="en-US" sz="1100" dirty="0"/>
              <a:t> </a:t>
            </a:r>
            <a:r>
              <a:rPr lang="en-US" sz="1100" dirty="0" err="1"/>
              <a:t>comparación</a:t>
            </a:r>
            <a:r>
              <a:rPr lang="en-US" sz="1100" dirty="0"/>
              <a:t> con </a:t>
            </a:r>
            <a:r>
              <a:rPr lang="en-US" sz="1100" dirty="0" err="1"/>
              <a:t>otros</a:t>
            </a:r>
            <a:r>
              <a:rPr lang="en-US" sz="1100" dirty="0"/>
              <a:t> </a:t>
            </a:r>
            <a:r>
              <a:rPr lang="en-US" sz="1100" dirty="0" err="1"/>
              <a:t>grandes</a:t>
            </a:r>
            <a:r>
              <a:rPr lang="en-US" sz="1100" dirty="0"/>
              <a:t> </a:t>
            </a:r>
            <a:r>
              <a:rPr lang="en-US" sz="1100" dirty="0" err="1"/>
              <a:t>productores</a:t>
            </a:r>
            <a:r>
              <a:rPr lang="en-US" sz="1100" dirty="0"/>
              <a:t> </a:t>
            </a:r>
            <a:r>
              <a:rPr lang="en-US" sz="1100" dirty="0" err="1"/>
              <a:t>como</a:t>
            </a:r>
            <a:r>
              <a:rPr lang="en-US" sz="1100" dirty="0"/>
              <a:t> </a:t>
            </a:r>
            <a:r>
              <a:rPr lang="en-US" sz="1100" dirty="0" err="1"/>
              <a:t>Brasil</a:t>
            </a:r>
            <a:r>
              <a:rPr lang="en-US" sz="1100" dirty="0"/>
              <a:t>.</a:t>
            </a:r>
          </a:p>
          <a:p>
            <a:endParaRPr lang="en-US" sz="1100" dirty="0"/>
          </a:p>
          <a:p>
            <a:r>
              <a:rPr lang="en-US" sz="1100" b="1" dirty="0" err="1"/>
              <a:t>Implicaciones</a:t>
            </a:r>
            <a:r>
              <a:rPr lang="en-US" sz="1100" b="1" dirty="0"/>
              <a:t> </a:t>
            </a:r>
            <a:r>
              <a:rPr lang="en-US" sz="1100" b="1" dirty="0" err="1"/>
              <a:t>potenciales</a:t>
            </a:r>
            <a:r>
              <a:rPr lang="en-US" sz="1100" b="1" dirty="0"/>
              <a:t>:</a:t>
            </a:r>
            <a:endParaRPr lang="en-US" sz="1100" dirty="0"/>
          </a:p>
          <a:p>
            <a:r>
              <a:rPr lang="en-US" sz="1100" dirty="0" err="1"/>
              <a:t>Países</a:t>
            </a:r>
            <a:r>
              <a:rPr lang="en-US" sz="1100" dirty="0"/>
              <a:t> con </a:t>
            </a:r>
            <a:r>
              <a:rPr lang="en-US" sz="1100" dirty="0" err="1"/>
              <a:t>producciones</a:t>
            </a:r>
            <a:r>
              <a:rPr lang="en-US" sz="1100" dirty="0"/>
              <a:t> </a:t>
            </a:r>
            <a:r>
              <a:rPr lang="en-US" sz="1100" dirty="0" err="1"/>
              <a:t>menores</a:t>
            </a:r>
            <a:r>
              <a:rPr lang="en-US" sz="1100" dirty="0"/>
              <a:t> </a:t>
            </a:r>
            <a:r>
              <a:rPr lang="en-US" sz="1100" dirty="0" err="1"/>
              <a:t>pero</a:t>
            </a:r>
            <a:r>
              <a:rPr lang="en-US" sz="1100" dirty="0"/>
              <a:t> con </a:t>
            </a:r>
            <a:r>
              <a:rPr lang="en-US" sz="1100" dirty="0" err="1"/>
              <a:t>calificaciones</a:t>
            </a:r>
            <a:r>
              <a:rPr lang="en-US" sz="1100" dirty="0"/>
              <a:t> </a:t>
            </a:r>
            <a:r>
              <a:rPr lang="en-US" sz="1100" dirty="0" err="1"/>
              <a:t>altas</a:t>
            </a:r>
            <a:r>
              <a:rPr lang="en-US" sz="1100" dirty="0"/>
              <a:t> </a:t>
            </a:r>
            <a:r>
              <a:rPr lang="en-US" sz="1100" dirty="0" err="1"/>
              <a:t>podrían</a:t>
            </a:r>
            <a:r>
              <a:rPr lang="en-US" sz="1100" dirty="0"/>
              <a:t> </a:t>
            </a:r>
            <a:r>
              <a:rPr lang="en-US" sz="1100" dirty="0" err="1"/>
              <a:t>estar</a:t>
            </a:r>
            <a:r>
              <a:rPr lang="en-US" sz="1100" dirty="0"/>
              <a:t> </a:t>
            </a:r>
            <a:r>
              <a:rPr lang="en-US" sz="1100" dirty="0" err="1"/>
              <a:t>enfocándose</a:t>
            </a:r>
            <a:r>
              <a:rPr lang="en-US" sz="1100" dirty="0"/>
              <a:t> </a:t>
            </a:r>
            <a:r>
              <a:rPr lang="en-US" sz="1100" dirty="0" err="1"/>
              <a:t>en</a:t>
            </a:r>
            <a:r>
              <a:rPr lang="en-US" sz="1100" dirty="0"/>
              <a:t> la </a:t>
            </a:r>
            <a:r>
              <a:rPr lang="en-US" sz="1100" dirty="0" err="1"/>
              <a:t>producción</a:t>
            </a:r>
            <a:r>
              <a:rPr lang="en-US" sz="1100" dirty="0"/>
              <a:t> de café de </a:t>
            </a:r>
            <a:r>
              <a:rPr lang="en-US" sz="1100" dirty="0" err="1"/>
              <a:t>especialidad</a:t>
            </a:r>
            <a:r>
              <a:rPr lang="en-US" sz="1100" dirty="0"/>
              <a:t> o de </a:t>
            </a:r>
            <a:r>
              <a:rPr lang="en-US" sz="1100" dirty="0" err="1"/>
              <a:t>alta</a:t>
            </a:r>
            <a:r>
              <a:rPr lang="en-US" sz="1100" dirty="0"/>
              <a:t> </a:t>
            </a:r>
            <a:r>
              <a:rPr lang="en-US" sz="1100" dirty="0" err="1"/>
              <a:t>calidad</a:t>
            </a:r>
            <a:r>
              <a:rPr lang="en-US" sz="1100" dirty="0"/>
              <a:t>, </a:t>
            </a:r>
            <a:r>
              <a:rPr lang="en-US" sz="1100" dirty="0" err="1"/>
              <a:t>en</a:t>
            </a:r>
            <a:r>
              <a:rPr lang="en-US" sz="1100" dirty="0"/>
              <a:t> </a:t>
            </a:r>
            <a:r>
              <a:rPr lang="en-US" sz="1100" dirty="0" err="1"/>
              <a:t>lugar</a:t>
            </a:r>
            <a:r>
              <a:rPr lang="en-US" sz="1100" dirty="0"/>
              <a:t> de la </a:t>
            </a:r>
            <a:r>
              <a:rPr lang="en-US" sz="1100" dirty="0" err="1"/>
              <a:t>producción</a:t>
            </a:r>
            <a:r>
              <a:rPr lang="en-US" sz="1100" dirty="0"/>
              <a:t> </a:t>
            </a:r>
            <a:r>
              <a:rPr lang="en-US" sz="1100" dirty="0" err="1"/>
              <a:t>masiva</a:t>
            </a:r>
            <a:r>
              <a:rPr lang="en-US" sz="1100" dirty="0"/>
              <a:t>.</a:t>
            </a:r>
          </a:p>
          <a:p>
            <a:r>
              <a:rPr lang="en-US" sz="1100" dirty="0"/>
              <a:t>Los </a:t>
            </a:r>
            <a:r>
              <a:rPr lang="en-US" sz="1100" dirty="0" err="1"/>
              <a:t>países</a:t>
            </a:r>
            <a:r>
              <a:rPr lang="en-US" sz="1100" dirty="0"/>
              <a:t> con </a:t>
            </a:r>
            <a:r>
              <a:rPr lang="en-US" sz="1100" dirty="0" err="1"/>
              <a:t>grandes</a:t>
            </a:r>
            <a:r>
              <a:rPr lang="en-US" sz="1100" dirty="0"/>
              <a:t> </a:t>
            </a:r>
            <a:r>
              <a:rPr lang="en-US" sz="1100" dirty="0" err="1"/>
              <a:t>producciones</a:t>
            </a:r>
            <a:r>
              <a:rPr lang="en-US" sz="1100" dirty="0"/>
              <a:t> </a:t>
            </a:r>
            <a:r>
              <a:rPr lang="en-US" sz="1100" dirty="0" err="1"/>
              <a:t>pueden</a:t>
            </a:r>
            <a:r>
              <a:rPr lang="en-US" sz="1100" dirty="0"/>
              <a:t> </a:t>
            </a:r>
            <a:r>
              <a:rPr lang="en-US" sz="1100" dirty="0" err="1"/>
              <a:t>estar</a:t>
            </a:r>
            <a:r>
              <a:rPr lang="en-US" sz="1100" dirty="0"/>
              <a:t> </a:t>
            </a:r>
            <a:r>
              <a:rPr lang="en-US" sz="1100" dirty="0" err="1"/>
              <a:t>priorizando</a:t>
            </a:r>
            <a:r>
              <a:rPr lang="en-US" sz="1100" dirty="0"/>
              <a:t> la </a:t>
            </a:r>
            <a:r>
              <a:rPr lang="en-US" sz="1100" dirty="0" err="1"/>
              <a:t>cantidad</a:t>
            </a:r>
            <a:r>
              <a:rPr lang="en-US" sz="1100" dirty="0"/>
              <a:t> </a:t>
            </a:r>
            <a:r>
              <a:rPr lang="en-US" sz="1100" dirty="0" err="1"/>
              <a:t>sobre</a:t>
            </a:r>
            <a:r>
              <a:rPr lang="en-US" sz="1100" dirty="0"/>
              <a:t> la </a:t>
            </a:r>
            <a:r>
              <a:rPr lang="en-US" sz="1100" dirty="0" err="1"/>
              <a:t>calidad</a:t>
            </a:r>
            <a:r>
              <a:rPr lang="en-US" sz="1100" dirty="0"/>
              <a:t>, </a:t>
            </a:r>
            <a:r>
              <a:rPr lang="en-US" sz="1100" dirty="0" err="1"/>
              <a:t>aunque</a:t>
            </a:r>
            <a:r>
              <a:rPr lang="en-US" sz="1100" dirty="0"/>
              <a:t> </a:t>
            </a:r>
            <a:r>
              <a:rPr lang="en-US" sz="1100" dirty="0" err="1"/>
              <a:t>algunos</a:t>
            </a:r>
            <a:r>
              <a:rPr lang="en-US" sz="1100" dirty="0"/>
              <a:t>, </a:t>
            </a:r>
            <a:r>
              <a:rPr lang="en-US" sz="1100" dirty="0" err="1"/>
              <a:t>como</a:t>
            </a:r>
            <a:r>
              <a:rPr lang="en-US" sz="1100" dirty="0"/>
              <a:t> </a:t>
            </a:r>
            <a:r>
              <a:rPr lang="en-US" sz="1100" dirty="0" err="1"/>
              <a:t>Brasil</a:t>
            </a:r>
            <a:r>
              <a:rPr lang="en-US" sz="1100" dirty="0"/>
              <a:t> y Colombia, </a:t>
            </a:r>
            <a:r>
              <a:rPr lang="en-US" sz="1100" dirty="0" err="1"/>
              <a:t>logran</a:t>
            </a:r>
            <a:r>
              <a:rPr lang="en-US" sz="1100" dirty="0"/>
              <a:t> </a:t>
            </a:r>
            <a:r>
              <a:rPr lang="en-US" sz="1100" dirty="0" err="1"/>
              <a:t>mantener</a:t>
            </a:r>
            <a:r>
              <a:rPr lang="en-US" sz="1100" dirty="0"/>
              <a:t> </a:t>
            </a:r>
            <a:r>
              <a:rPr lang="en-US" sz="1100" dirty="0" err="1"/>
              <a:t>una</a:t>
            </a:r>
            <a:r>
              <a:rPr lang="en-US" sz="1100" dirty="0"/>
              <a:t> </a:t>
            </a:r>
            <a:r>
              <a:rPr lang="en-US" sz="1100" dirty="0" err="1"/>
              <a:t>calificación</a:t>
            </a:r>
            <a:r>
              <a:rPr lang="en-US" sz="1100" dirty="0"/>
              <a:t> </a:t>
            </a:r>
            <a:r>
              <a:rPr lang="en-US" sz="1100" dirty="0" err="1"/>
              <a:t>decente</a:t>
            </a:r>
            <a:r>
              <a:rPr lang="en-US" sz="1100" dirty="0"/>
              <a:t> de </a:t>
            </a:r>
            <a:r>
              <a:rPr lang="en-US" sz="1100" dirty="0" err="1"/>
              <a:t>calidad</a:t>
            </a:r>
            <a:r>
              <a:rPr lang="en-US" sz="1100" dirty="0"/>
              <a:t> </a:t>
            </a:r>
            <a:r>
              <a:rPr lang="en-US" sz="1100" dirty="0" err="1"/>
              <a:t>mientras</a:t>
            </a:r>
            <a:r>
              <a:rPr lang="en-US" sz="1100" dirty="0"/>
              <a:t> </a:t>
            </a:r>
            <a:r>
              <a:rPr lang="en-US" sz="1100" dirty="0" err="1"/>
              <a:t>producen</a:t>
            </a:r>
            <a:r>
              <a:rPr lang="en-US" sz="1100" dirty="0"/>
              <a:t> </a:t>
            </a:r>
            <a:r>
              <a:rPr lang="en-US" sz="1100" dirty="0" err="1"/>
              <a:t>en</a:t>
            </a:r>
            <a:r>
              <a:rPr lang="en-US" sz="1100" dirty="0"/>
              <a:t> </a:t>
            </a:r>
            <a:r>
              <a:rPr lang="en-US" sz="1100" dirty="0" err="1"/>
              <a:t>grandes</a:t>
            </a:r>
            <a:r>
              <a:rPr lang="en-US" sz="1100" dirty="0"/>
              <a:t> </a:t>
            </a:r>
            <a:r>
              <a:rPr lang="en-US" sz="1100" dirty="0" err="1"/>
              <a:t>volúmenes</a:t>
            </a:r>
            <a:r>
              <a:rPr lang="en-US" sz="1100" dirty="0"/>
              <a:t>.</a:t>
            </a:r>
          </a:p>
        </p:txBody>
      </p:sp>
    </p:spTree>
    <p:extLst>
      <p:ext uri="{BB962C8B-B14F-4D97-AF65-F5344CB8AC3E}">
        <p14:creationId xmlns:p14="http://schemas.microsoft.com/office/powerpoint/2010/main" val="2511871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90"/>
          <p:cNvGrpSpPr/>
          <p:nvPr/>
        </p:nvGrpSpPr>
        <p:grpSpPr>
          <a:xfrm>
            <a:off x="457356" y="23028"/>
            <a:ext cx="431074" cy="431074"/>
            <a:chOff x="7208351" y="2467173"/>
            <a:chExt cx="738900" cy="738900"/>
          </a:xfrm>
        </p:grpSpPr>
        <p:sp>
          <p:nvSpPr>
            <p:cNvPr id="443" name="Google Shape;443;p90"/>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4" name="Google Shape;444;p90"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pic>
        <p:nvPicPr>
          <p:cNvPr id="445" name="Google Shape;445;p9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446" name="Google Shape;446;p90"/>
          <p:cNvSpPr txBox="1"/>
          <p:nvPr/>
        </p:nvSpPr>
        <p:spPr>
          <a:xfrm>
            <a:off x="930550" y="23006"/>
            <a:ext cx="3592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dirty="0">
                <a:solidFill>
                  <a:schemeClr val="dk1"/>
                </a:solidFill>
                <a:latin typeface="DM Sans"/>
                <a:ea typeface="DM Sans"/>
                <a:cs typeface="DM Sans"/>
                <a:sym typeface="DM Sans"/>
              </a:rPr>
              <a:t>PREENTREGA DEL PROYECTO FINAL</a:t>
            </a:r>
            <a:endParaRPr sz="1400" b="0" i="0" u="none" strike="noStrike" cap="none" dirty="0">
              <a:solidFill>
                <a:srgbClr val="000000"/>
              </a:solidFill>
              <a:latin typeface="DM Sans"/>
              <a:ea typeface="DM Sans"/>
              <a:cs typeface="DM Sans"/>
              <a:sym typeface="DM Sans"/>
            </a:endParaRPr>
          </a:p>
        </p:txBody>
      </p:sp>
      <p:sp>
        <p:nvSpPr>
          <p:cNvPr id="447" name="Google Shape;447;p90"/>
          <p:cNvSpPr txBox="1"/>
          <p:nvPr/>
        </p:nvSpPr>
        <p:spPr>
          <a:xfrm>
            <a:off x="0" y="1018380"/>
            <a:ext cx="7956900" cy="376996"/>
          </a:xfrm>
          <a:prstGeom prst="rect">
            <a:avLst/>
          </a:prstGeom>
          <a:noFill/>
          <a:ln>
            <a:noFill/>
          </a:ln>
        </p:spPr>
        <p:txBody>
          <a:bodyPr spcFirstLastPara="1" wrap="square" lIns="91425" tIns="91425" rIns="91425" bIns="91425" anchor="t" anchorCtr="0">
            <a:spAutoFit/>
          </a:bodyPr>
          <a:lstStyle/>
          <a:p>
            <a:pPr marL="412024">
              <a:buClr>
                <a:srgbClr val="999999"/>
              </a:buClr>
              <a:buSzPts val="1250"/>
            </a:pPr>
            <a:r>
              <a:rPr lang="es-419" sz="1250" b="1" i="0" u="none" strike="noStrike" cap="none" dirty="0">
                <a:solidFill>
                  <a:srgbClr val="999999"/>
                </a:solidFill>
                <a:latin typeface="DM Sans"/>
                <a:ea typeface="DM Sans"/>
                <a:cs typeface="DM Sans"/>
                <a:sym typeface="DM Sans"/>
              </a:rPr>
              <a:t>Audiencia</a:t>
            </a:r>
            <a:endParaRPr sz="1250" b="0" i="0" u="none" strike="noStrike" cap="none" dirty="0">
              <a:solidFill>
                <a:srgbClr val="999999"/>
              </a:solidFill>
              <a:latin typeface="DM Sans"/>
              <a:ea typeface="DM Sans"/>
              <a:cs typeface="DM Sans"/>
              <a:sym typeface="DM Sans"/>
            </a:endParaRPr>
          </a:p>
        </p:txBody>
      </p:sp>
      <p:sp>
        <p:nvSpPr>
          <p:cNvPr id="448" name="Google Shape;448;p90"/>
          <p:cNvSpPr/>
          <p:nvPr/>
        </p:nvSpPr>
        <p:spPr>
          <a:xfrm>
            <a:off x="636450" y="393406"/>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90"/>
          <p:cNvSpPr txBox="1"/>
          <p:nvPr/>
        </p:nvSpPr>
        <p:spPr>
          <a:xfrm>
            <a:off x="417450" y="538186"/>
            <a:ext cx="8036700" cy="544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Arial"/>
              <a:buNone/>
            </a:pPr>
            <a:r>
              <a:rPr lang="es-419" sz="2600" b="1" i="0" u="none" strike="noStrike" cap="none" dirty="0">
                <a:solidFill>
                  <a:schemeClr val="dk1"/>
                </a:solidFill>
                <a:latin typeface="DM Sans"/>
                <a:ea typeface="DM Sans"/>
                <a:cs typeface="DM Sans"/>
                <a:sym typeface="DM Sans"/>
              </a:rPr>
              <a:t>Proyecto NovaCoffe</a:t>
            </a:r>
            <a:endParaRPr sz="4000" b="1" i="0" u="none" strike="noStrike" cap="none" dirty="0">
              <a:solidFill>
                <a:schemeClr val="dk1"/>
              </a:solidFill>
              <a:latin typeface="DM Sans"/>
              <a:ea typeface="DM Sans"/>
              <a:cs typeface="DM Sans"/>
              <a:sym typeface="DM Sans"/>
            </a:endParaRPr>
          </a:p>
        </p:txBody>
      </p:sp>
      <p:sp>
        <p:nvSpPr>
          <p:cNvPr id="3" name="Google Shape;447;p90">
            <a:extLst>
              <a:ext uri="{FF2B5EF4-FFF2-40B4-BE49-F238E27FC236}">
                <a16:creationId xmlns:a16="http://schemas.microsoft.com/office/drawing/2014/main" id="{0854CE84-A38F-0CA0-4510-46E6372B766D}"/>
              </a:ext>
            </a:extLst>
          </p:cNvPr>
          <p:cNvSpPr txBox="1"/>
          <p:nvPr/>
        </p:nvSpPr>
        <p:spPr>
          <a:xfrm>
            <a:off x="0" y="1361971"/>
            <a:ext cx="7956900" cy="3070041"/>
          </a:xfrm>
          <a:prstGeom prst="rect">
            <a:avLst/>
          </a:prstGeom>
          <a:noFill/>
          <a:ln>
            <a:noFill/>
          </a:ln>
        </p:spPr>
        <p:txBody>
          <a:bodyPr spcFirstLastPara="1" wrap="square" lIns="91425" tIns="91425" rIns="91425" bIns="91425" anchor="t" anchorCtr="0">
            <a:spAutoFit/>
          </a:bodyPr>
          <a:lstStyle/>
          <a:p>
            <a:pPr marL="412024">
              <a:buClr>
                <a:srgbClr val="999999"/>
              </a:buClr>
              <a:buSzPts val="1250"/>
            </a:pPr>
            <a:r>
              <a:rPr lang="es-419" sz="1250" b="0" i="0" u="none" strike="noStrike" cap="none" dirty="0">
                <a:solidFill>
                  <a:srgbClr val="999999"/>
                </a:solidFill>
                <a:latin typeface="DM Sans"/>
                <a:ea typeface="DM Sans"/>
                <a:cs typeface="DM Sans"/>
                <a:sym typeface="DM Sans"/>
              </a:rPr>
              <a:t>Este análisis será de particular interés para varios grupos, incluyendo:</a:t>
            </a:r>
          </a:p>
          <a:p>
            <a:pPr marL="412024">
              <a:buClr>
                <a:srgbClr val="999999"/>
              </a:buClr>
              <a:buSzPts val="1250"/>
            </a:pPr>
            <a:endParaRPr lang="es-419" sz="1250" b="0" i="0" u="none" strike="noStrike" cap="none" dirty="0">
              <a:solidFill>
                <a:srgbClr val="999999"/>
              </a:solidFill>
              <a:latin typeface="DM Sans"/>
              <a:ea typeface="DM Sans"/>
              <a:cs typeface="DM Sans"/>
              <a:sym typeface="DM Sans"/>
            </a:endParaRPr>
          </a:p>
          <a:p>
            <a:pPr marL="412024">
              <a:buClr>
                <a:srgbClr val="999999"/>
              </a:buClr>
              <a:buSzPts val="1250"/>
            </a:pPr>
            <a:r>
              <a:rPr lang="es-419" sz="1250" b="1" i="0" u="none" strike="noStrike" cap="none" dirty="0">
                <a:solidFill>
                  <a:srgbClr val="999999"/>
                </a:solidFill>
                <a:latin typeface="DM Sans"/>
                <a:ea typeface="DM Sans"/>
                <a:cs typeface="DM Sans"/>
                <a:sym typeface="DM Sans"/>
              </a:rPr>
              <a:t>1)  Productores de Café: </a:t>
            </a:r>
            <a:r>
              <a:rPr lang="es-419" sz="1250" b="0" i="0" u="none" strike="noStrike" cap="none" dirty="0">
                <a:solidFill>
                  <a:srgbClr val="999999"/>
                </a:solidFill>
                <a:latin typeface="DM Sans"/>
                <a:ea typeface="DM Sans"/>
                <a:cs typeface="DM Sans"/>
                <a:sym typeface="DM Sans"/>
              </a:rPr>
              <a:t>Para optimizar sus estrategias de producción y mejorar la calidad de su producto.</a:t>
            </a:r>
          </a:p>
          <a:p>
            <a:pPr marL="412024">
              <a:buClr>
                <a:srgbClr val="999999"/>
              </a:buClr>
              <a:buSzPts val="1250"/>
            </a:pPr>
            <a:endParaRPr lang="es-419" sz="1250" b="0" i="0" u="none" strike="noStrike" cap="none" dirty="0">
              <a:solidFill>
                <a:srgbClr val="999999"/>
              </a:solidFill>
              <a:latin typeface="DM Sans"/>
              <a:ea typeface="DM Sans"/>
              <a:cs typeface="DM Sans"/>
              <a:sym typeface="DM Sans"/>
            </a:endParaRPr>
          </a:p>
          <a:p>
            <a:pPr marL="412024">
              <a:buClr>
                <a:srgbClr val="999999"/>
              </a:buClr>
              <a:buSzPts val="1250"/>
            </a:pPr>
            <a:r>
              <a:rPr lang="es-419" sz="1250" b="1" i="0" u="none" strike="noStrike" cap="none" dirty="0">
                <a:solidFill>
                  <a:srgbClr val="999999"/>
                </a:solidFill>
                <a:latin typeface="DM Sans"/>
                <a:ea typeface="DM Sans"/>
                <a:cs typeface="DM Sans"/>
                <a:sym typeface="DM Sans"/>
              </a:rPr>
              <a:t>2) Exportadores e Importadores: </a:t>
            </a:r>
            <a:r>
              <a:rPr lang="es-419" sz="1250" b="0" i="0" u="none" strike="noStrike" cap="none" dirty="0">
                <a:solidFill>
                  <a:srgbClr val="999999"/>
                </a:solidFill>
                <a:latin typeface="DM Sans"/>
                <a:ea typeface="DM Sans"/>
                <a:cs typeface="DM Sans"/>
                <a:sym typeface="DM Sans"/>
              </a:rPr>
              <a:t>Para identificar mercados clave y tendencias en la calidad del café.</a:t>
            </a:r>
          </a:p>
          <a:p>
            <a:pPr marL="412024">
              <a:buClr>
                <a:srgbClr val="999999"/>
              </a:buClr>
              <a:buSzPts val="1250"/>
            </a:pPr>
            <a:endParaRPr lang="es-419" sz="1250" b="0" i="0" u="none" strike="noStrike" cap="none" dirty="0">
              <a:solidFill>
                <a:srgbClr val="999999"/>
              </a:solidFill>
              <a:latin typeface="DM Sans"/>
              <a:ea typeface="DM Sans"/>
              <a:cs typeface="DM Sans"/>
              <a:sym typeface="DM Sans"/>
            </a:endParaRPr>
          </a:p>
          <a:p>
            <a:pPr marL="412024">
              <a:buClr>
                <a:srgbClr val="999999"/>
              </a:buClr>
              <a:buSzPts val="1250"/>
            </a:pPr>
            <a:r>
              <a:rPr lang="es-419" sz="1250" b="1" i="0" u="none" strike="noStrike" cap="none" dirty="0">
                <a:solidFill>
                  <a:srgbClr val="999999"/>
                </a:solidFill>
                <a:latin typeface="DM Sans"/>
                <a:ea typeface="DM Sans"/>
                <a:cs typeface="DM Sans"/>
                <a:sym typeface="DM Sans"/>
              </a:rPr>
              <a:t>3) Analistas de Mercado: </a:t>
            </a:r>
            <a:r>
              <a:rPr lang="es-419" sz="1250" b="0" i="0" u="none" strike="noStrike" cap="none" dirty="0">
                <a:solidFill>
                  <a:srgbClr val="999999"/>
                </a:solidFill>
                <a:latin typeface="DM Sans"/>
                <a:ea typeface="DM Sans"/>
                <a:cs typeface="DM Sans"/>
                <a:sym typeface="DM Sans"/>
              </a:rPr>
              <a:t>Para prever fluctuaciones en la producción y la calidad del café, lo que puede impactar los precios globales.</a:t>
            </a:r>
          </a:p>
          <a:p>
            <a:pPr marL="412024">
              <a:buClr>
                <a:srgbClr val="999999"/>
              </a:buClr>
              <a:buSzPts val="1250"/>
            </a:pPr>
            <a:endParaRPr lang="es-419" sz="1250" b="0" i="0" u="none" strike="noStrike" cap="none" dirty="0">
              <a:solidFill>
                <a:srgbClr val="999999"/>
              </a:solidFill>
              <a:latin typeface="DM Sans"/>
              <a:ea typeface="DM Sans"/>
              <a:cs typeface="DM Sans"/>
              <a:sym typeface="DM Sans"/>
            </a:endParaRPr>
          </a:p>
          <a:p>
            <a:pPr marL="412024">
              <a:buClr>
                <a:srgbClr val="999999"/>
              </a:buClr>
              <a:buSzPts val="1250"/>
            </a:pPr>
            <a:r>
              <a:rPr lang="es-419" sz="1250" b="1" i="0" u="none" strike="noStrike" cap="none" dirty="0">
                <a:solidFill>
                  <a:srgbClr val="999999"/>
                </a:solidFill>
                <a:latin typeface="DM Sans"/>
                <a:ea typeface="DM Sans"/>
                <a:cs typeface="DM Sans"/>
                <a:sym typeface="DM Sans"/>
              </a:rPr>
              <a:t>4) Investigadores Agrícolas: </a:t>
            </a:r>
            <a:r>
              <a:rPr lang="es-419" sz="1250" b="0" i="0" u="none" strike="noStrike" cap="none" dirty="0">
                <a:solidFill>
                  <a:srgbClr val="999999"/>
                </a:solidFill>
                <a:latin typeface="DM Sans"/>
                <a:ea typeface="DM Sans"/>
                <a:cs typeface="DM Sans"/>
                <a:sym typeface="DM Sans"/>
              </a:rPr>
              <a:t>Interesados en explorar las relaciones entre las variables de producción y calidad del café.</a:t>
            </a:r>
          </a:p>
          <a:p>
            <a:pPr marL="412024">
              <a:buClr>
                <a:srgbClr val="999999"/>
              </a:buClr>
              <a:buSzPts val="1250"/>
            </a:pPr>
            <a:endParaRPr lang="es-419" sz="1250" b="0" i="0" u="none" strike="noStrike" cap="none" dirty="0">
              <a:solidFill>
                <a:srgbClr val="999999"/>
              </a:solidFill>
              <a:latin typeface="DM Sans"/>
              <a:ea typeface="DM Sans"/>
              <a:cs typeface="DM Sans"/>
              <a:sym typeface="DM Sans"/>
            </a:endParaRPr>
          </a:p>
          <a:p>
            <a:pPr marL="719999" indent="-307975">
              <a:buClr>
                <a:srgbClr val="999999"/>
              </a:buClr>
              <a:buSzPts val="1250"/>
              <a:buFont typeface="DM Sans"/>
              <a:buAutoNum type="arabicPeriod"/>
            </a:pPr>
            <a:endParaRPr lang="es-419" sz="1250" b="0" i="0" u="none" strike="noStrike" cap="none" dirty="0">
              <a:solidFill>
                <a:srgbClr val="999999"/>
              </a:solidFill>
              <a:latin typeface="DM Sans"/>
              <a:ea typeface="DM Sans"/>
              <a:cs typeface="DM Sans"/>
              <a:sym typeface="DM Sans"/>
            </a:endParaRPr>
          </a:p>
        </p:txBody>
      </p:sp>
      <p:pic>
        <p:nvPicPr>
          <p:cNvPr id="1026" name="Picture 2">
            <a:extLst>
              <a:ext uri="{FF2B5EF4-FFF2-40B4-BE49-F238E27FC236}">
                <a16:creationId xmlns:a16="http://schemas.microsoft.com/office/drawing/2014/main" id="{54A2F41C-9B2B-E059-20E8-7DA69FA1DB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6682" y="454006"/>
            <a:ext cx="638341" cy="638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113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5" name="Google Shape;445;p90"/>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447" name="Google Shape;447;p90"/>
          <p:cNvSpPr txBox="1"/>
          <p:nvPr/>
        </p:nvSpPr>
        <p:spPr>
          <a:xfrm>
            <a:off x="429888" y="72331"/>
            <a:ext cx="7956900" cy="116182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dirty="0">
                <a:solidFill>
                  <a:srgbClr val="000000"/>
                </a:solidFill>
                <a:latin typeface="DM Sans"/>
                <a:ea typeface="DM Sans"/>
                <a:cs typeface="DM Sans"/>
                <a:sym typeface="DM Sans"/>
              </a:rPr>
              <a:t>Requisitos base</a:t>
            </a:r>
            <a:endParaRPr sz="1350" b="1" i="0" u="none" strike="noStrike" cap="none" dirty="0">
              <a:solidFill>
                <a:srgbClr val="000000"/>
              </a:solidFill>
              <a:latin typeface="DM Sans"/>
              <a:ea typeface="DM Sans"/>
              <a:cs typeface="DM Sans"/>
              <a:sym typeface="DM Sans"/>
            </a:endParaRPr>
          </a:p>
          <a:p>
            <a:pPr marL="412024" marR="0" lvl="0" algn="l" rtl="0">
              <a:lnSpc>
                <a:spcPct val="100000"/>
              </a:lnSpc>
              <a:spcBef>
                <a:spcPts val="0"/>
              </a:spcBef>
              <a:spcAft>
                <a:spcPts val="0"/>
              </a:spcAft>
              <a:buClr>
                <a:srgbClr val="999999"/>
              </a:buClr>
              <a:buSzPts val="1250"/>
            </a:pPr>
            <a:endParaRPr lang="es-419" sz="1250" b="1" dirty="0">
              <a:latin typeface="DM Sans"/>
              <a:ea typeface="DM Sans"/>
              <a:cs typeface="DM Sans"/>
              <a:sym typeface="DM Sans"/>
            </a:endParaRPr>
          </a:p>
          <a:p>
            <a:pPr marL="754924" marR="0" lvl="0" indent="-342900" algn="l" rtl="0">
              <a:lnSpc>
                <a:spcPct val="100000"/>
              </a:lnSpc>
              <a:spcBef>
                <a:spcPts val="0"/>
              </a:spcBef>
              <a:spcAft>
                <a:spcPts val="0"/>
              </a:spcAft>
              <a:buClr>
                <a:srgbClr val="999999"/>
              </a:buClr>
              <a:buSzPts val="1250"/>
              <a:buAutoNum type="arabicPeriod" startAt="2"/>
            </a:pPr>
            <a:r>
              <a:rPr lang="es-419" sz="1250" b="1" i="0" u="none" strike="noStrike" cap="none" dirty="0">
                <a:solidFill>
                  <a:srgbClr val="999999"/>
                </a:solidFill>
                <a:latin typeface="DM Sans"/>
                <a:ea typeface="DM Sans"/>
                <a:cs typeface="DM Sans"/>
                <a:sym typeface="DM Sans"/>
              </a:rPr>
              <a:t>Resumen de metadata:</a:t>
            </a:r>
            <a:r>
              <a:rPr lang="es-419" sz="1250" b="0" i="0" u="none" strike="noStrike" cap="none" dirty="0">
                <a:solidFill>
                  <a:srgbClr val="999999"/>
                </a:solidFill>
                <a:latin typeface="DM Sans"/>
                <a:ea typeface="DM Sans"/>
                <a:cs typeface="DM Sans"/>
                <a:sym typeface="DM Sans"/>
              </a:rPr>
              <a:t> resumen de los datos a ser analizados es decir, número de filas/columnas, tipos de variables, etc</a:t>
            </a:r>
          </a:p>
          <a:p>
            <a:pPr marL="412024" marR="0" lvl="0" algn="l" rtl="0">
              <a:lnSpc>
                <a:spcPct val="100000"/>
              </a:lnSpc>
              <a:spcBef>
                <a:spcPts val="0"/>
              </a:spcBef>
              <a:spcAft>
                <a:spcPts val="0"/>
              </a:spcAft>
              <a:buClr>
                <a:srgbClr val="999999"/>
              </a:buClr>
              <a:buSzPts val="1250"/>
            </a:pPr>
            <a:r>
              <a:rPr lang="es-419" sz="1250" dirty="0">
                <a:solidFill>
                  <a:srgbClr val="999999"/>
                </a:solidFill>
                <a:latin typeface="DM Sans"/>
                <a:ea typeface="DM Sans"/>
                <a:cs typeface="DM Sans"/>
                <a:sym typeface="DM Sans"/>
              </a:rPr>
              <a:t>Dataset: </a:t>
            </a:r>
            <a:r>
              <a:rPr lang="es-419" sz="1250" b="1" dirty="0">
                <a:solidFill>
                  <a:srgbClr val="999999"/>
                </a:solidFill>
                <a:latin typeface="DM Sans"/>
                <a:ea typeface="DM Sans"/>
                <a:cs typeface="DM Sans"/>
                <a:sym typeface="DM Sans"/>
              </a:rPr>
              <a:t>Coffee_Qlty.csv</a:t>
            </a:r>
            <a:r>
              <a:rPr lang="es-419" sz="1250" dirty="0">
                <a:solidFill>
                  <a:srgbClr val="999999"/>
                </a:solidFill>
                <a:latin typeface="DM Sans"/>
                <a:ea typeface="DM Sans"/>
                <a:cs typeface="DM Sans"/>
                <a:sym typeface="DM Sans"/>
              </a:rPr>
              <a:t> -&gt; Registros de calidad del café a nivel mundial</a:t>
            </a:r>
            <a:endParaRPr sz="1250" b="0" i="0" u="none" strike="noStrike" cap="none" dirty="0">
              <a:solidFill>
                <a:srgbClr val="999999"/>
              </a:solidFill>
              <a:latin typeface="DM Sans"/>
              <a:ea typeface="DM Sans"/>
              <a:cs typeface="DM Sans"/>
              <a:sym typeface="DM Sans"/>
            </a:endParaRPr>
          </a:p>
        </p:txBody>
      </p:sp>
      <p:graphicFrame>
        <p:nvGraphicFramePr>
          <p:cNvPr id="2" name="Table 1">
            <a:extLst>
              <a:ext uri="{FF2B5EF4-FFF2-40B4-BE49-F238E27FC236}">
                <a16:creationId xmlns:a16="http://schemas.microsoft.com/office/drawing/2014/main" id="{64D18818-9D20-C73B-0EC7-57F1DBB0C0A9}"/>
              </a:ext>
            </a:extLst>
          </p:cNvPr>
          <p:cNvGraphicFramePr>
            <a:graphicFrameLocks noGrp="1"/>
          </p:cNvGraphicFramePr>
          <p:nvPr>
            <p:extLst>
              <p:ext uri="{D42A27DB-BD31-4B8C-83A1-F6EECF244321}">
                <p14:modId xmlns:p14="http://schemas.microsoft.com/office/powerpoint/2010/main" val="3893893249"/>
              </p:ext>
            </p:extLst>
          </p:nvPr>
        </p:nvGraphicFramePr>
        <p:xfrm>
          <a:off x="311150" y="1279296"/>
          <a:ext cx="8521700" cy="3310341"/>
        </p:xfrm>
        <a:graphic>
          <a:graphicData uri="http://schemas.openxmlformats.org/drawingml/2006/table">
            <a:tbl>
              <a:tblPr/>
              <a:tblGrid>
                <a:gridCol w="809367">
                  <a:extLst>
                    <a:ext uri="{9D8B030D-6E8A-4147-A177-3AD203B41FA5}">
                      <a16:colId xmlns:a16="http://schemas.microsoft.com/office/drawing/2014/main" val="2155005665"/>
                    </a:ext>
                  </a:extLst>
                </a:gridCol>
                <a:gridCol w="7712333">
                  <a:extLst>
                    <a:ext uri="{9D8B030D-6E8A-4147-A177-3AD203B41FA5}">
                      <a16:colId xmlns:a16="http://schemas.microsoft.com/office/drawing/2014/main" val="767837737"/>
                    </a:ext>
                  </a:extLst>
                </a:gridCol>
              </a:tblGrid>
              <a:tr h="236584">
                <a:tc>
                  <a:txBody>
                    <a:bodyPr/>
                    <a:lstStyle/>
                    <a:p>
                      <a:r>
                        <a:rPr lang="en-US" sz="1100" b="1">
                          <a:solidFill>
                            <a:srgbClr val="000000"/>
                          </a:solidFill>
                          <a:effectLst/>
                          <a:latin typeface="Helvetica Neue" panose="02000503000000020004" pitchFamily="2" charset="0"/>
                        </a:rPr>
                        <a:t>Métrica</a:t>
                      </a:r>
                      <a:endParaRPr lang="en-US" sz="1100">
                        <a:effectLst/>
                      </a:endParaRPr>
                    </a:p>
                  </a:txBody>
                  <a:tcPr marL="31129" marR="31129" marT="31129" marB="311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US" sz="1100" b="1">
                          <a:solidFill>
                            <a:srgbClr val="000000"/>
                          </a:solidFill>
                          <a:effectLst/>
                          <a:latin typeface="Helvetica Neue" panose="02000503000000020004" pitchFamily="2" charset="0"/>
                        </a:rPr>
                        <a:t>Detalles</a:t>
                      </a:r>
                      <a:endParaRPr lang="en-US" sz="1100">
                        <a:effectLst/>
                      </a:endParaRPr>
                    </a:p>
                  </a:txBody>
                  <a:tcPr marL="31129" marR="31129" marT="31129" marB="311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811120578"/>
                  </a:ext>
                </a:extLst>
              </a:tr>
              <a:tr h="410909">
                <a:tc>
                  <a:txBody>
                    <a:bodyPr/>
                    <a:lstStyle/>
                    <a:p>
                      <a:r>
                        <a:rPr lang="en-US" sz="1100" b="1">
                          <a:solidFill>
                            <a:srgbClr val="000000"/>
                          </a:solidFill>
                          <a:effectLst/>
                          <a:latin typeface="Helvetica Neue" panose="02000503000000020004" pitchFamily="2" charset="0"/>
                        </a:rPr>
                        <a:t>Número de Filas</a:t>
                      </a:r>
                      <a:endParaRPr lang="en-US" sz="1100">
                        <a:effectLst/>
                      </a:endParaRPr>
                    </a:p>
                  </a:txBody>
                  <a:tcPr marL="31129" marR="31129" marT="31129" marB="311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O" sz="1100">
                          <a:solidFill>
                            <a:srgbClr val="000000"/>
                          </a:solidFill>
                          <a:effectLst/>
                          <a:latin typeface="Helvetica Neue" panose="02000503000000020004" pitchFamily="2" charset="0"/>
                        </a:rPr>
                        <a:t>1339</a:t>
                      </a:r>
                      <a:endParaRPr lang="en-CO" sz="1100">
                        <a:effectLst/>
                      </a:endParaRPr>
                    </a:p>
                  </a:txBody>
                  <a:tcPr marL="31129" marR="31129" marT="31129" marB="311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49057183"/>
                  </a:ext>
                </a:extLst>
              </a:tr>
              <a:tr h="585235">
                <a:tc>
                  <a:txBody>
                    <a:bodyPr/>
                    <a:lstStyle/>
                    <a:p>
                      <a:r>
                        <a:rPr lang="en-US" sz="1100" b="1">
                          <a:solidFill>
                            <a:srgbClr val="000000"/>
                          </a:solidFill>
                          <a:effectLst/>
                          <a:latin typeface="Helvetica Neue" panose="02000503000000020004" pitchFamily="2" charset="0"/>
                        </a:rPr>
                        <a:t>Número de Columnas</a:t>
                      </a:r>
                      <a:endParaRPr lang="en-US" sz="1100">
                        <a:effectLst/>
                      </a:endParaRPr>
                    </a:p>
                  </a:txBody>
                  <a:tcPr marL="31129" marR="31129" marT="31129" marB="311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O" sz="1100">
                          <a:solidFill>
                            <a:srgbClr val="000000"/>
                          </a:solidFill>
                          <a:effectLst/>
                          <a:latin typeface="Helvetica Neue" panose="02000503000000020004" pitchFamily="2" charset="0"/>
                        </a:rPr>
                        <a:t>22</a:t>
                      </a:r>
                      <a:endParaRPr lang="en-CO" sz="1100">
                        <a:effectLst/>
                      </a:endParaRPr>
                    </a:p>
                  </a:txBody>
                  <a:tcPr marL="31129" marR="31129" marT="31129" marB="311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13396771"/>
                  </a:ext>
                </a:extLst>
              </a:tr>
              <a:tr h="585235">
                <a:tc>
                  <a:txBody>
                    <a:bodyPr/>
                    <a:lstStyle/>
                    <a:p>
                      <a:r>
                        <a:rPr lang="en-US" sz="1100" b="1">
                          <a:solidFill>
                            <a:srgbClr val="000000"/>
                          </a:solidFill>
                          <a:effectLst/>
                          <a:latin typeface="Helvetica Neue" panose="02000503000000020004" pitchFamily="2" charset="0"/>
                        </a:rPr>
                        <a:t>Columnas</a:t>
                      </a:r>
                      <a:endParaRPr lang="en-US" sz="1100">
                        <a:effectLst/>
                      </a:endParaRPr>
                    </a:p>
                  </a:txBody>
                  <a:tcPr marL="31129" marR="31129" marT="31129" marB="311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100">
                          <a:solidFill>
                            <a:srgbClr val="000000"/>
                          </a:solidFill>
                          <a:effectLst/>
                          <a:latin typeface="Helvetica Neue" panose="02000503000000020004" pitchFamily="2" charset="0"/>
                        </a:rPr>
                        <a:t>REC_ID, Species, Continent.of.Origin, Country.of.Origin, Harvest.Year, Expiration, Variety, Color, Processing.Method, Aroma, Flavor, Aftertaste, Acidity, Body, Balance, Uniformity, Clean.Cup, Sweetness, Moisture, Quakers, Category.One.Defects, Category.Two.Defects</a:t>
                      </a:r>
                      <a:endParaRPr lang="en-US" sz="1100">
                        <a:effectLst/>
                      </a:endParaRPr>
                    </a:p>
                  </a:txBody>
                  <a:tcPr marL="31129" marR="31129" marT="31129" marB="311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3527042"/>
                  </a:ext>
                </a:extLst>
              </a:tr>
              <a:tr h="759560">
                <a:tc>
                  <a:txBody>
                    <a:bodyPr/>
                    <a:lstStyle/>
                    <a:p>
                      <a:r>
                        <a:rPr lang="en-US" sz="1100" b="1">
                          <a:solidFill>
                            <a:srgbClr val="000000"/>
                          </a:solidFill>
                          <a:effectLst/>
                          <a:latin typeface="Helvetica Neue" panose="02000503000000020004" pitchFamily="2" charset="0"/>
                        </a:rPr>
                        <a:t>Tipos de Datos</a:t>
                      </a:r>
                      <a:endParaRPr lang="en-US" sz="1100">
                        <a:effectLst/>
                      </a:endParaRPr>
                    </a:p>
                  </a:txBody>
                  <a:tcPr marL="31129" marR="31129" marT="31129" marB="311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100" dirty="0">
                          <a:solidFill>
                            <a:srgbClr val="000000"/>
                          </a:solidFill>
                          <a:effectLst/>
                          <a:latin typeface="Helvetica Neue" panose="02000503000000020004" pitchFamily="2" charset="0"/>
                        </a:rPr>
                        <a:t>REC_ID: int64, Species: object, </a:t>
                      </a:r>
                      <a:r>
                        <a:rPr lang="en-US" sz="1100" dirty="0" err="1">
                          <a:solidFill>
                            <a:srgbClr val="000000"/>
                          </a:solidFill>
                          <a:effectLst/>
                          <a:latin typeface="Helvetica Neue" panose="02000503000000020004" pitchFamily="2" charset="0"/>
                        </a:rPr>
                        <a:t>Continent.of.Origin</a:t>
                      </a:r>
                      <a:r>
                        <a:rPr lang="en-US" sz="1100" dirty="0">
                          <a:solidFill>
                            <a:srgbClr val="000000"/>
                          </a:solidFill>
                          <a:effectLst/>
                          <a:latin typeface="Helvetica Neue" panose="02000503000000020004" pitchFamily="2" charset="0"/>
                        </a:rPr>
                        <a:t>: object, </a:t>
                      </a:r>
                      <a:r>
                        <a:rPr lang="en-US" sz="1100" dirty="0" err="1">
                          <a:solidFill>
                            <a:srgbClr val="000000"/>
                          </a:solidFill>
                          <a:effectLst/>
                          <a:latin typeface="Helvetica Neue" panose="02000503000000020004" pitchFamily="2" charset="0"/>
                        </a:rPr>
                        <a:t>Country.of.Origin</a:t>
                      </a:r>
                      <a:r>
                        <a:rPr lang="en-US" sz="1100" dirty="0">
                          <a:solidFill>
                            <a:srgbClr val="000000"/>
                          </a:solidFill>
                          <a:effectLst/>
                          <a:latin typeface="Helvetica Neue" panose="02000503000000020004" pitchFamily="2" charset="0"/>
                        </a:rPr>
                        <a:t>: object, </a:t>
                      </a:r>
                      <a:r>
                        <a:rPr lang="en-US" sz="1100" dirty="0" err="1">
                          <a:solidFill>
                            <a:srgbClr val="000000"/>
                          </a:solidFill>
                          <a:effectLst/>
                          <a:latin typeface="Helvetica Neue" panose="02000503000000020004" pitchFamily="2" charset="0"/>
                        </a:rPr>
                        <a:t>Harvest.Year</a:t>
                      </a:r>
                      <a:r>
                        <a:rPr lang="en-US" sz="1100" dirty="0">
                          <a:solidFill>
                            <a:srgbClr val="000000"/>
                          </a:solidFill>
                          <a:effectLst/>
                          <a:latin typeface="Helvetica Neue" panose="02000503000000020004" pitchFamily="2" charset="0"/>
                        </a:rPr>
                        <a:t>: float64, Expiration: object, Variety: object, Color: object, </a:t>
                      </a:r>
                      <a:r>
                        <a:rPr lang="en-US" sz="1100" dirty="0" err="1">
                          <a:solidFill>
                            <a:srgbClr val="000000"/>
                          </a:solidFill>
                          <a:effectLst/>
                          <a:latin typeface="Helvetica Neue" panose="02000503000000020004" pitchFamily="2" charset="0"/>
                        </a:rPr>
                        <a:t>Processing.Method</a:t>
                      </a:r>
                      <a:r>
                        <a:rPr lang="en-US" sz="1100" dirty="0">
                          <a:solidFill>
                            <a:srgbClr val="000000"/>
                          </a:solidFill>
                          <a:effectLst/>
                          <a:latin typeface="Helvetica Neue" panose="02000503000000020004" pitchFamily="2" charset="0"/>
                        </a:rPr>
                        <a:t>: object, Aroma: float64, Flavor: float64, Aftertaste: float64, Acidity: float64, Body: float64, Balance: float64, Uniformity: float64, </a:t>
                      </a:r>
                      <a:r>
                        <a:rPr lang="en-US" sz="1100" dirty="0" err="1">
                          <a:solidFill>
                            <a:srgbClr val="000000"/>
                          </a:solidFill>
                          <a:effectLst/>
                          <a:latin typeface="Helvetica Neue" panose="02000503000000020004" pitchFamily="2" charset="0"/>
                        </a:rPr>
                        <a:t>Clean.Cup</a:t>
                      </a:r>
                      <a:r>
                        <a:rPr lang="en-US" sz="1100" dirty="0">
                          <a:solidFill>
                            <a:srgbClr val="000000"/>
                          </a:solidFill>
                          <a:effectLst/>
                          <a:latin typeface="Helvetica Neue" panose="02000503000000020004" pitchFamily="2" charset="0"/>
                        </a:rPr>
                        <a:t>: float64, Sweetness: float64, Moisture: float64, Quakers: int64, </a:t>
                      </a:r>
                      <a:r>
                        <a:rPr lang="en-US" sz="1100" dirty="0" err="1">
                          <a:solidFill>
                            <a:srgbClr val="000000"/>
                          </a:solidFill>
                          <a:effectLst/>
                          <a:latin typeface="Helvetica Neue" panose="02000503000000020004" pitchFamily="2" charset="0"/>
                        </a:rPr>
                        <a:t>Category.One.Defects</a:t>
                      </a:r>
                      <a:r>
                        <a:rPr lang="en-US" sz="1100" dirty="0">
                          <a:solidFill>
                            <a:srgbClr val="000000"/>
                          </a:solidFill>
                          <a:effectLst/>
                          <a:latin typeface="Helvetica Neue" panose="02000503000000020004" pitchFamily="2" charset="0"/>
                        </a:rPr>
                        <a:t>: int64, </a:t>
                      </a:r>
                      <a:r>
                        <a:rPr lang="en-US" sz="1100" dirty="0" err="1">
                          <a:solidFill>
                            <a:srgbClr val="000000"/>
                          </a:solidFill>
                          <a:effectLst/>
                          <a:latin typeface="Helvetica Neue" panose="02000503000000020004" pitchFamily="2" charset="0"/>
                        </a:rPr>
                        <a:t>Category.Two.Defects</a:t>
                      </a:r>
                      <a:r>
                        <a:rPr lang="en-US" sz="1100" dirty="0">
                          <a:solidFill>
                            <a:srgbClr val="000000"/>
                          </a:solidFill>
                          <a:effectLst/>
                          <a:latin typeface="Helvetica Neue" panose="02000503000000020004" pitchFamily="2" charset="0"/>
                        </a:rPr>
                        <a:t>: int64</a:t>
                      </a:r>
                      <a:endParaRPr lang="en-US" sz="1100" dirty="0">
                        <a:effectLst/>
                      </a:endParaRPr>
                    </a:p>
                  </a:txBody>
                  <a:tcPr marL="31129" marR="31129" marT="31129" marB="311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9597586"/>
                  </a:ext>
                </a:extLst>
              </a:tr>
              <a:tr h="585235">
                <a:tc>
                  <a:txBody>
                    <a:bodyPr/>
                    <a:lstStyle/>
                    <a:p>
                      <a:r>
                        <a:rPr lang="en-US" sz="1100" b="1">
                          <a:solidFill>
                            <a:srgbClr val="000000"/>
                          </a:solidFill>
                          <a:effectLst/>
                          <a:latin typeface="Helvetica Neue" panose="02000503000000020004" pitchFamily="2" charset="0"/>
                        </a:rPr>
                        <a:t>Valores Faltantes</a:t>
                      </a:r>
                      <a:endParaRPr lang="en-US" sz="1100">
                        <a:effectLst/>
                      </a:endParaRPr>
                    </a:p>
                  </a:txBody>
                  <a:tcPr marL="31129" marR="31129" marT="31129" marB="311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1100" dirty="0">
                          <a:solidFill>
                            <a:srgbClr val="000000"/>
                          </a:solidFill>
                          <a:effectLst/>
                          <a:latin typeface="Helvetica Neue" panose="02000503000000020004" pitchFamily="2" charset="0"/>
                        </a:rPr>
                        <a:t>REC_ID: 0, Species: 0, </a:t>
                      </a:r>
                      <a:r>
                        <a:rPr lang="en-US" sz="1100" dirty="0" err="1">
                          <a:solidFill>
                            <a:srgbClr val="000000"/>
                          </a:solidFill>
                          <a:effectLst/>
                          <a:latin typeface="Helvetica Neue" panose="02000503000000020004" pitchFamily="2" charset="0"/>
                        </a:rPr>
                        <a:t>Continent.of.Origin</a:t>
                      </a:r>
                      <a:r>
                        <a:rPr lang="en-US" sz="1100" dirty="0">
                          <a:solidFill>
                            <a:srgbClr val="000000"/>
                          </a:solidFill>
                          <a:effectLst/>
                          <a:latin typeface="Helvetica Neue" panose="02000503000000020004" pitchFamily="2" charset="0"/>
                        </a:rPr>
                        <a:t>: 1, </a:t>
                      </a:r>
                      <a:r>
                        <a:rPr lang="en-US" sz="1100" dirty="0" err="1">
                          <a:solidFill>
                            <a:srgbClr val="000000"/>
                          </a:solidFill>
                          <a:effectLst/>
                          <a:latin typeface="Helvetica Neue" panose="02000503000000020004" pitchFamily="2" charset="0"/>
                        </a:rPr>
                        <a:t>Country.of.Origin</a:t>
                      </a:r>
                      <a:r>
                        <a:rPr lang="en-US" sz="1100" dirty="0">
                          <a:solidFill>
                            <a:srgbClr val="000000"/>
                          </a:solidFill>
                          <a:effectLst/>
                          <a:latin typeface="Helvetica Neue" panose="02000503000000020004" pitchFamily="2" charset="0"/>
                        </a:rPr>
                        <a:t>: 1, </a:t>
                      </a:r>
                      <a:r>
                        <a:rPr lang="en-US" sz="1100" dirty="0" err="1">
                          <a:solidFill>
                            <a:srgbClr val="000000"/>
                          </a:solidFill>
                          <a:effectLst/>
                          <a:latin typeface="Helvetica Neue" panose="02000503000000020004" pitchFamily="2" charset="0"/>
                        </a:rPr>
                        <a:t>Harvest.Year</a:t>
                      </a:r>
                      <a:r>
                        <a:rPr lang="en-US" sz="1100" dirty="0">
                          <a:solidFill>
                            <a:srgbClr val="000000"/>
                          </a:solidFill>
                          <a:effectLst/>
                          <a:latin typeface="Helvetica Neue" panose="02000503000000020004" pitchFamily="2" charset="0"/>
                        </a:rPr>
                        <a:t>: 60, </a:t>
                      </a:r>
                    </a:p>
                    <a:p>
                      <a:r>
                        <a:rPr lang="en-US" sz="1100" dirty="0">
                          <a:solidFill>
                            <a:srgbClr val="000000"/>
                          </a:solidFill>
                          <a:effectLst/>
                          <a:latin typeface="Helvetica Neue" panose="02000503000000020004" pitchFamily="2" charset="0"/>
                        </a:rPr>
                        <a:t>Expiration: 0, Variety: 226, Color: 218, </a:t>
                      </a:r>
                      <a:r>
                        <a:rPr lang="en-US" sz="1100" dirty="0" err="1">
                          <a:solidFill>
                            <a:srgbClr val="000000"/>
                          </a:solidFill>
                          <a:effectLst/>
                          <a:latin typeface="Helvetica Neue" panose="02000503000000020004" pitchFamily="2" charset="0"/>
                        </a:rPr>
                        <a:t>Processing.Method</a:t>
                      </a:r>
                      <a:r>
                        <a:rPr lang="en-US" sz="1100" dirty="0">
                          <a:solidFill>
                            <a:srgbClr val="000000"/>
                          </a:solidFill>
                          <a:effectLst/>
                          <a:latin typeface="Helvetica Neue" panose="02000503000000020004" pitchFamily="2" charset="0"/>
                        </a:rPr>
                        <a:t>: 170, Aroma: 0, Flavor: 0, </a:t>
                      </a:r>
                    </a:p>
                    <a:p>
                      <a:r>
                        <a:rPr lang="en-US" sz="1100" dirty="0">
                          <a:solidFill>
                            <a:srgbClr val="000000"/>
                          </a:solidFill>
                          <a:effectLst/>
                          <a:latin typeface="Helvetica Neue" panose="02000503000000020004" pitchFamily="2" charset="0"/>
                        </a:rPr>
                        <a:t>Aftertaste: 0, Acidity: 0, Body: 0, Balance: 0, Uniformity: 0, </a:t>
                      </a:r>
                      <a:r>
                        <a:rPr lang="en-US" sz="1100" dirty="0" err="1">
                          <a:solidFill>
                            <a:srgbClr val="000000"/>
                          </a:solidFill>
                          <a:effectLst/>
                          <a:latin typeface="Helvetica Neue" panose="02000503000000020004" pitchFamily="2" charset="0"/>
                        </a:rPr>
                        <a:t>Clean.Cup</a:t>
                      </a:r>
                      <a:r>
                        <a:rPr lang="en-US" sz="1100" dirty="0">
                          <a:solidFill>
                            <a:srgbClr val="000000"/>
                          </a:solidFill>
                          <a:effectLst/>
                          <a:latin typeface="Helvetica Neue" panose="02000503000000020004" pitchFamily="2" charset="0"/>
                        </a:rPr>
                        <a:t>: 0, </a:t>
                      </a:r>
                    </a:p>
                    <a:p>
                      <a:r>
                        <a:rPr lang="en-US" sz="1100" dirty="0">
                          <a:solidFill>
                            <a:srgbClr val="000000"/>
                          </a:solidFill>
                          <a:effectLst/>
                          <a:latin typeface="Helvetica Neue" panose="02000503000000020004" pitchFamily="2" charset="0"/>
                        </a:rPr>
                        <a:t>Sweetness: 0, Moisture: 0, Quakers: 0, </a:t>
                      </a:r>
                      <a:r>
                        <a:rPr lang="en-US" sz="1100" dirty="0" err="1">
                          <a:solidFill>
                            <a:srgbClr val="000000"/>
                          </a:solidFill>
                          <a:effectLst/>
                          <a:latin typeface="Helvetica Neue" panose="02000503000000020004" pitchFamily="2" charset="0"/>
                        </a:rPr>
                        <a:t>Category.One.Defects</a:t>
                      </a:r>
                      <a:r>
                        <a:rPr lang="en-US" sz="1100" dirty="0">
                          <a:solidFill>
                            <a:srgbClr val="000000"/>
                          </a:solidFill>
                          <a:effectLst/>
                          <a:latin typeface="Helvetica Neue" panose="02000503000000020004" pitchFamily="2" charset="0"/>
                        </a:rPr>
                        <a:t>: 0, </a:t>
                      </a:r>
                      <a:r>
                        <a:rPr lang="en-US" sz="1100" dirty="0" err="1">
                          <a:solidFill>
                            <a:srgbClr val="000000"/>
                          </a:solidFill>
                          <a:effectLst/>
                          <a:latin typeface="Helvetica Neue" panose="02000503000000020004" pitchFamily="2" charset="0"/>
                        </a:rPr>
                        <a:t>Category.Two.Defects</a:t>
                      </a:r>
                      <a:r>
                        <a:rPr lang="en-US" sz="1100" dirty="0">
                          <a:solidFill>
                            <a:srgbClr val="000000"/>
                          </a:solidFill>
                          <a:effectLst/>
                          <a:latin typeface="Helvetica Neue" panose="02000503000000020004" pitchFamily="2" charset="0"/>
                        </a:rPr>
                        <a:t>: 0</a:t>
                      </a:r>
                      <a:endParaRPr lang="en-US" sz="1100" dirty="0">
                        <a:effectLst/>
                      </a:endParaRPr>
                    </a:p>
                  </a:txBody>
                  <a:tcPr marL="31129" marR="31129" marT="31129" marB="311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964032"/>
                  </a:ext>
                </a:extLst>
              </a:tr>
            </a:tbl>
          </a:graphicData>
        </a:graphic>
      </p:graphicFrame>
    </p:spTree>
    <p:extLst>
      <p:ext uri="{BB962C8B-B14F-4D97-AF65-F5344CB8AC3E}">
        <p14:creationId xmlns:p14="http://schemas.microsoft.com/office/powerpoint/2010/main" val="34120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5" name="Google Shape;445;p90"/>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447" name="Google Shape;447;p90"/>
          <p:cNvSpPr txBox="1"/>
          <p:nvPr/>
        </p:nvSpPr>
        <p:spPr>
          <a:xfrm>
            <a:off x="429888" y="72331"/>
            <a:ext cx="7956900" cy="39238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dirty="0">
                <a:solidFill>
                  <a:srgbClr val="000000"/>
                </a:solidFill>
                <a:latin typeface="DM Sans"/>
                <a:ea typeface="DM Sans"/>
                <a:cs typeface="DM Sans"/>
                <a:sym typeface="DM Sans"/>
              </a:rPr>
              <a:t>Requisitos base</a:t>
            </a:r>
            <a:endParaRPr sz="1350" b="1" i="0" u="none" strike="noStrike" cap="none" dirty="0">
              <a:solidFill>
                <a:srgbClr val="000000"/>
              </a:solidFill>
              <a:latin typeface="DM Sans"/>
              <a:ea typeface="DM Sans"/>
              <a:cs typeface="DM Sans"/>
              <a:sym typeface="DM Sans"/>
            </a:endParaRPr>
          </a:p>
        </p:txBody>
      </p:sp>
      <p:graphicFrame>
        <p:nvGraphicFramePr>
          <p:cNvPr id="3" name="Table 2">
            <a:extLst>
              <a:ext uri="{FF2B5EF4-FFF2-40B4-BE49-F238E27FC236}">
                <a16:creationId xmlns:a16="http://schemas.microsoft.com/office/drawing/2014/main" id="{68E6BAE4-1636-43E8-E954-4DB7E6CDF60B}"/>
              </a:ext>
            </a:extLst>
          </p:cNvPr>
          <p:cNvGraphicFramePr>
            <a:graphicFrameLocks noGrp="1"/>
          </p:cNvGraphicFramePr>
          <p:nvPr>
            <p:extLst>
              <p:ext uri="{D42A27DB-BD31-4B8C-83A1-F6EECF244321}">
                <p14:modId xmlns:p14="http://schemas.microsoft.com/office/powerpoint/2010/main" val="2696834774"/>
              </p:ext>
            </p:extLst>
          </p:nvPr>
        </p:nvGraphicFramePr>
        <p:xfrm>
          <a:off x="508883" y="464715"/>
          <a:ext cx="8523799" cy="4615794"/>
        </p:xfrm>
        <a:graphic>
          <a:graphicData uri="http://schemas.openxmlformats.org/drawingml/2006/table">
            <a:tbl>
              <a:tblPr/>
              <a:tblGrid>
                <a:gridCol w="738141">
                  <a:extLst>
                    <a:ext uri="{9D8B030D-6E8A-4147-A177-3AD203B41FA5}">
                      <a16:colId xmlns:a16="http://schemas.microsoft.com/office/drawing/2014/main" val="3167093765"/>
                    </a:ext>
                  </a:extLst>
                </a:gridCol>
                <a:gridCol w="7785658">
                  <a:extLst>
                    <a:ext uri="{9D8B030D-6E8A-4147-A177-3AD203B41FA5}">
                      <a16:colId xmlns:a16="http://schemas.microsoft.com/office/drawing/2014/main" val="1338312518"/>
                    </a:ext>
                  </a:extLst>
                </a:gridCol>
              </a:tblGrid>
              <a:tr h="139929">
                <a:tc>
                  <a:txBody>
                    <a:bodyPr/>
                    <a:lstStyle/>
                    <a:p>
                      <a:r>
                        <a:rPr lang="en-US" sz="700" b="1">
                          <a:solidFill>
                            <a:srgbClr val="000000"/>
                          </a:solidFill>
                          <a:effectLst/>
                          <a:latin typeface="Helvetica Neue" panose="02000503000000020004" pitchFamily="2" charset="0"/>
                        </a:rPr>
                        <a:t>Métrica</a:t>
                      </a:r>
                      <a:endParaRPr lang="en-US" sz="700">
                        <a:effectLst/>
                      </a:endParaRPr>
                    </a:p>
                  </a:txBody>
                  <a:tcPr marL="7908" marR="7908" marT="7908" marB="79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US" sz="700" b="1">
                          <a:solidFill>
                            <a:srgbClr val="000000"/>
                          </a:solidFill>
                          <a:effectLst/>
                          <a:latin typeface="Helvetica Neue" panose="02000503000000020004" pitchFamily="2" charset="0"/>
                        </a:rPr>
                        <a:t>Detalles</a:t>
                      </a:r>
                      <a:endParaRPr lang="en-US" sz="700">
                        <a:effectLst/>
                      </a:endParaRPr>
                    </a:p>
                  </a:txBody>
                  <a:tcPr marL="7908" marR="7908" marT="7908" marB="79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56044133"/>
                  </a:ext>
                </a:extLst>
              </a:tr>
              <a:tr h="243893">
                <a:tc>
                  <a:txBody>
                    <a:bodyPr/>
                    <a:lstStyle/>
                    <a:p>
                      <a:r>
                        <a:rPr lang="en-US" sz="700" b="1">
                          <a:solidFill>
                            <a:srgbClr val="000000"/>
                          </a:solidFill>
                          <a:effectLst/>
                          <a:latin typeface="Helvetica Neue" panose="02000503000000020004" pitchFamily="2" charset="0"/>
                        </a:rPr>
                        <a:t>Número de Filas</a:t>
                      </a:r>
                      <a:endParaRPr lang="en-US" sz="700">
                        <a:effectLst/>
                      </a:endParaRPr>
                    </a:p>
                  </a:txBody>
                  <a:tcPr marL="7908" marR="7908" marT="7908" marB="79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O" sz="700">
                          <a:solidFill>
                            <a:srgbClr val="000000"/>
                          </a:solidFill>
                          <a:effectLst/>
                          <a:latin typeface="Helvetica Neue" panose="02000503000000020004" pitchFamily="2" charset="0"/>
                        </a:rPr>
                        <a:t>55</a:t>
                      </a:r>
                      <a:endParaRPr lang="en-CO" sz="700">
                        <a:effectLst/>
                      </a:endParaRPr>
                    </a:p>
                  </a:txBody>
                  <a:tcPr marL="7908" marR="7908" marT="7908" marB="79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1576178"/>
                  </a:ext>
                </a:extLst>
              </a:tr>
              <a:tr h="347858">
                <a:tc>
                  <a:txBody>
                    <a:bodyPr/>
                    <a:lstStyle/>
                    <a:p>
                      <a:r>
                        <a:rPr lang="en-US" sz="700" b="1">
                          <a:solidFill>
                            <a:srgbClr val="000000"/>
                          </a:solidFill>
                          <a:effectLst/>
                          <a:latin typeface="Helvetica Neue" panose="02000503000000020004" pitchFamily="2" charset="0"/>
                        </a:rPr>
                        <a:t>Número de Columnas</a:t>
                      </a:r>
                      <a:endParaRPr lang="en-US" sz="700">
                        <a:effectLst/>
                      </a:endParaRPr>
                    </a:p>
                  </a:txBody>
                  <a:tcPr marL="7908" marR="7908" marT="7908" marB="79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O" sz="700">
                          <a:solidFill>
                            <a:srgbClr val="000000"/>
                          </a:solidFill>
                          <a:effectLst/>
                          <a:latin typeface="Helvetica Neue" panose="02000503000000020004" pitchFamily="2" charset="0"/>
                        </a:rPr>
                        <a:t>33</a:t>
                      </a:r>
                      <a:endParaRPr lang="en-CO" sz="700">
                        <a:effectLst/>
                      </a:endParaRPr>
                    </a:p>
                  </a:txBody>
                  <a:tcPr marL="7908" marR="7908" marT="7908" marB="79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15867623"/>
                  </a:ext>
                </a:extLst>
              </a:tr>
              <a:tr h="347858">
                <a:tc>
                  <a:txBody>
                    <a:bodyPr/>
                    <a:lstStyle/>
                    <a:p>
                      <a:r>
                        <a:rPr lang="en-US" sz="700" b="1">
                          <a:solidFill>
                            <a:srgbClr val="000000"/>
                          </a:solidFill>
                          <a:effectLst/>
                          <a:latin typeface="Helvetica Neue" panose="02000503000000020004" pitchFamily="2" charset="0"/>
                        </a:rPr>
                        <a:t>Columnas</a:t>
                      </a:r>
                      <a:endParaRPr lang="en-US" sz="700">
                        <a:effectLst/>
                      </a:endParaRPr>
                    </a:p>
                  </a:txBody>
                  <a:tcPr marL="7908" marR="7908" marT="7908" marB="79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700">
                          <a:solidFill>
                            <a:srgbClr val="000000"/>
                          </a:solidFill>
                          <a:effectLst/>
                          <a:latin typeface="Helvetica Neue" panose="02000503000000020004" pitchFamily="2" charset="0"/>
                        </a:rPr>
                        <a:t>Country, Coffee type, 1990/91, 1991/92, 1992/93, 1993/94, 1994/95, 1995/96, 1996/97, 1997/98, 1998/99, 1999/00, 2000/01, 2001/02, 2002/03, 2003/04, 2004/05, 2005/06, 2006/07, 2007/08, 2008/09, 2009/10, 2010/11, 2011/12, 2012/13, 2013/14, 2014/15, 2015/16, 2016/17, 2017/18, 2018/19, 2019/20, Total_production</a:t>
                      </a:r>
                      <a:endParaRPr lang="en-US" sz="700">
                        <a:effectLst/>
                      </a:endParaRPr>
                    </a:p>
                  </a:txBody>
                  <a:tcPr marL="7908" marR="7908" marT="7908" marB="79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52898575"/>
                  </a:ext>
                </a:extLst>
              </a:tr>
              <a:tr h="3526916">
                <a:tc>
                  <a:txBody>
                    <a:bodyPr/>
                    <a:lstStyle/>
                    <a:p>
                      <a:r>
                        <a:rPr lang="en-US" sz="700" b="1">
                          <a:solidFill>
                            <a:srgbClr val="000000"/>
                          </a:solidFill>
                          <a:effectLst/>
                          <a:latin typeface="Helvetica Neue" panose="02000503000000020004" pitchFamily="2" charset="0"/>
                        </a:rPr>
                        <a:t>Tipos de Datos</a:t>
                      </a:r>
                      <a:endParaRPr lang="en-US" sz="700">
                        <a:effectLst/>
                      </a:endParaRPr>
                    </a:p>
                  </a:txBody>
                  <a:tcPr marL="7908" marR="7908" marT="7908" marB="79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700" dirty="0">
                          <a:solidFill>
                            <a:srgbClr val="000000"/>
                          </a:solidFill>
                          <a:effectLst/>
                          <a:latin typeface="Helvetica Neue" panose="02000503000000020004" pitchFamily="2" charset="0"/>
                        </a:rPr>
                        <a:t>Country: object</a:t>
                      </a:r>
                      <a:endParaRPr lang="en-US" sz="700" dirty="0">
                        <a:effectLst/>
                      </a:endParaRPr>
                    </a:p>
                    <a:p>
                      <a:r>
                        <a:rPr lang="en-US" sz="700" dirty="0">
                          <a:solidFill>
                            <a:srgbClr val="000000"/>
                          </a:solidFill>
                          <a:effectLst/>
                          <a:latin typeface="Helvetica Neue" panose="02000503000000020004" pitchFamily="2" charset="0"/>
                        </a:rPr>
                        <a:t>Coffee type: object</a:t>
                      </a:r>
                      <a:endParaRPr lang="en-US" sz="700" dirty="0">
                        <a:effectLst/>
                      </a:endParaRPr>
                    </a:p>
                    <a:p>
                      <a:r>
                        <a:rPr lang="en-US" sz="700" dirty="0">
                          <a:solidFill>
                            <a:srgbClr val="000000"/>
                          </a:solidFill>
                          <a:effectLst/>
                          <a:latin typeface="Helvetica Neue" panose="02000503000000020004" pitchFamily="2" charset="0"/>
                        </a:rPr>
                        <a:t>1990/91: float64</a:t>
                      </a:r>
                      <a:endParaRPr lang="en-US" sz="700" dirty="0">
                        <a:effectLst/>
                      </a:endParaRPr>
                    </a:p>
                    <a:p>
                      <a:r>
                        <a:rPr lang="en-US" sz="700" dirty="0">
                          <a:solidFill>
                            <a:srgbClr val="000000"/>
                          </a:solidFill>
                          <a:effectLst/>
                          <a:latin typeface="Helvetica Neue" panose="02000503000000020004" pitchFamily="2" charset="0"/>
                        </a:rPr>
                        <a:t>1991/92: float64</a:t>
                      </a:r>
                      <a:endParaRPr lang="en-US" sz="700" dirty="0">
                        <a:effectLst/>
                      </a:endParaRPr>
                    </a:p>
                    <a:p>
                      <a:r>
                        <a:rPr lang="en-US" sz="700" dirty="0">
                          <a:solidFill>
                            <a:srgbClr val="000000"/>
                          </a:solidFill>
                          <a:effectLst/>
                          <a:latin typeface="Helvetica Neue" panose="02000503000000020004" pitchFamily="2" charset="0"/>
                        </a:rPr>
                        <a:t>1992/93: float64</a:t>
                      </a:r>
                      <a:endParaRPr lang="en-US" sz="700" dirty="0">
                        <a:effectLst/>
                      </a:endParaRPr>
                    </a:p>
                    <a:p>
                      <a:r>
                        <a:rPr lang="en-US" sz="700" dirty="0">
                          <a:solidFill>
                            <a:srgbClr val="000000"/>
                          </a:solidFill>
                          <a:effectLst/>
                          <a:latin typeface="Helvetica Neue" panose="02000503000000020004" pitchFamily="2" charset="0"/>
                        </a:rPr>
                        <a:t>1993/94: float64</a:t>
                      </a:r>
                      <a:endParaRPr lang="en-US" sz="700" dirty="0">
                        <a:effectLst/>
                      </a:endParaRPr>
                    </a:p>
                    <a:p>
                      <a:r>
                        <a:rPr lang="en-US" sz="700" dirty="0">
                          <a:solidFill>
                            <a:srgbClr val="000000"/>
                          </a:solidFill>
                          <a:effectLst/>
                          <a:latin typeface="Helvetica Neue" panose="02000503000000020004" pitchFamily="2" charset="0"/>
                        </a:rPr>
                        <a:t>1994/95: float64</a:t>
                      </a:r>
                      <a:endParaRPr lang="en-US" sz="700" dirty="0">
                        <a:effectLst/>
                      </a:endParaRPr>
                    </a:p>
                    <a:p>
                      <a:r>
                        <a:rPr lang="en-US" sz="700" dirty="0">
                          <a:solidFill>
                            <a:srgbClr val="000000"/>
                          </a:solidFill>
                          <a:effectLst/>
                          <a:latin typeface="Helvetica Neue" panose="02000503000000020004" pitchFamily="2" charset="0"/>
                        </a:rPr>
                        <a:t>1995/96: float64</a:t>
                      </a:r>
                      <a:endParaRPr lang="en-US" sz="700" dirty="0">
                        <a:effectLst/>
                      </a:endParaRPr>
                    </a:p>
                    <a:p>
                      <a:r>
                        <a:rPr lang="en-US" sz="700" dirty="0">
                          <a:solidFill>
                            <a:srgbClr val="000000"/>
                          </a:solidFill>
                          <a:effectLst/>
                          <a:latin typeface="Helvetica Neue" panose="02000503000000020004" pitchFamily="2" charset="0"/>
                        </a:rPr>
                        <a:t>1996/97: float64</a:t>
                      </a:r>
                      <a:endParaRPr lang="en-US" sz="700" dirty="0">
                        <a:effectLst/>
                      </a:endParaRPr>
                    </a:p>
                    <a:p>
                      <a:r>
                        <a:rPr lang="en-US" sz="700" dirty="0">
                          <a:solidFill>
                            <a:srgbClr val="000000"/>
                          </a:solidFill>
                          <a:effectLst/>
                          <a:latin typeface="Helvetica Neue" panose="02000503000000020004" pitchFamily="2" charset="0"/>
                        </a:rPr>
                        <a:t>1997/98: float64</a:t>
                      </a:r>
                      <a:endParaRPr lang="en-US" sz="700" dirty="0">
                        <a:effectLst/>
                      </a:endParaRPr>
                    </a:p>
                    <a:p>
                      <a:r>
                        <a:rPr lang="en-US" sz="700" dirty="0">
                          <a:solidFill>
                            <a:srgbClr val="000000"/>
                          </a:solidFill>
                          <a:effectLst/>
                          <a:latin typeface="Helvetica Neue" panose="02000503000000020004" pitchFamily="2" charset="0"/>
                        </a:rPr>
                        <a:t>1998/99: float64</a:t>
                      </a:r>
                      <a:endParaRPr lang="en-US" sz="700" dirty="0">
                        <a:effectLst/>
                      </a:endParaRPr>
                    </a:p>
                    <a:p>
                      <a:r>
                        <a:rPr lang="en-US" sz="700" dirty="0">
                          <a:solidFill>
                            <a:srgbClr val="000000"/>
                          </a:solidFill>
                          <a:effectLst/>
                          <a:latin typeface="Helvetica Neue" panose="02000503000000020004" pitchFamily="2" charset="0"/>
                        </a:rPr>
                        <a:t>1999/00: float64</a:t>
                      </a:r>
                      <a:endParaRPr lang="en-US" sz="700" dirty="0">
                        <a:effectLst/>
                      </a:endParaRPr>
                    </a:p>
                    <a:p>
                      <a:r>
                        <a:rPr lang="en-US" sz="700" dirty="0">
                          <a:solidFill>
                            <a:srgbClr val="000000"/>
                          </a:solidFill>
                          <a:effectLst/>
                          <a:latin typeface="Helvetica Neue" panose="02000503000000020004" pitchFamily="2" charset="0"/>
                        </a:rPr>
                        <a:t>2000/01: float64</a:t>
                      </a:r>
                      <a:endParaRPr lang="en-US" sz="700" dirty="0">
                        <a:effectLst/>
                      </a:endParaRPr>
                    </a:p>
                    <a:p>
                      <a:r>
                        <a:rPr lang="en-US" sz="700" dirty="0">
                          <a:solidFill>
                            <a:srgbClr val="000000"/>
                          </a:solidFill>
                          <a:effectLst/>
                          <a:latin typeface="Helvetica Neue" panose="02000503000000020004" pitchFamily="2" charset="0"/>
                        </a:rPr>
                        <a:t>2001/02: float64</a:t>
                      </a:r>
                      <a:endParaRPr lang="en-US" sz="700" dirty="0">
                        <a:effectLst/>
                      </a:endParaRPr>
                    </a:p>
                    <a:p>
                      <a:r>
                        <a:rPr lang="en-US" sz="700" dirty="0">
                          <a:solidFill>
                            <a:srgbClr val="000000"/>
                          </a:solidFill>
                          <a:effectLst/>
                          <a:latin typeface="Helvetica Neue" panose="02000503000000020004" pitchFamily="2" charset="0"/>
                        </a:rPr>
                        <a:t>2002/03: float64</a:t>
                      </a:r>
                      <a:endParaRPr lang="en-US" sz="700" dirty="0">
                        <a:effectLst/>
                      </a:endParaRPr>
                    </a:p>
                    <a:p>
                      <a:r>
                        <a:rPr lang="en-US" sz="700" dirty="0">
                          <a:solidFill>
                            <a:srgbClr val="000000"/>
                          </a:solidFill>
                          <a:effectLst/>
                          <a:latin typeface="Helvetica Neue" panose="02000503000000020004" pitchFamily="2" charset="0"/>
                        </a:rPr>
                        <a:t>2003/04: float64</a:t>
                      </a:r>
                      <a:endParaRPr lang="en-US" sz="700" dirty="0">
                        <a:effectLst/>
                      </a:endParaRPr>
                    </a:p>
                    <a:p>
                      <a:r>
                        <a:rPr lang="en-US" sz="700" dirty="0">
                          <a:solidFill>
                            <a:srgbClr val="000000"/>
                          </a:solidFill>
                          <a:effectLst/>
                          <a:latin typeface="Helvetica Neue" panose="02000503000000020004" pitchFamily="2" charset="0"/>
                        </a:rPr>
                        <a:t>2004/05: float64</a:t>
                      </a:r>
                      <a:endParaRPr lang="en-US" sz="700" dirty="0">
                        <a:effectLst/>
                      </a:endParaRPr>
                    </a:p>
                    <a:p>
                      <a:r>
                        <a:rPr lang="en-US" sz="700" dirty="0">
                          <a:solidFill>
                            <a:srgbClr val="000000"/>
                          </a:solidFill>
                          <a:effectLst/>
                          <a:latin typeface="Helvetica Neue" panose="02000503000000020004" pitchFamily="2" charset="0"/>
                        </a:rPr>
                        <a:t>2005/06: float64</a:t>
                      </a:r>
                      <a:endParaRPr lang="en-US" sz="700" dirty="0">
                        <a:effectLst/>
                      </a:endParaRPr>
                    </a:p>
                    <a:p>
                      <a:r>
                        <a:rPr lang="en-US" sz="700" dirty="0">
                          <a:solidFill>
                            <a:srgbClr val="000000"/>
                          </a:solidFill>
                          <a:effectLst/>
                          <a:latin typeface="Helvetica Neue" panose="02000503000000020004" pitchFamily="2" charset="0"/>
                        </a:rPr>
                        <a:t>2006/07: float64</a:t>
                      </a:r>
                      <a:endParaRPr lang="en-US" sz="700" dirty="0">
                        <a:effectLst/>
                      </a:endParaRPr>
                    </a:p>
                    <a:p>
                      <a:r>
                        <a:rPr lang="en-US" sz="700" dirty="0">
                          <a:solidFill>
                            <a:srgbClr val="000000"/>
                          </a:solidFill>
                          <a:effectLst/>
                          <a:latin typeface="Helvetica Neue" panose="02000503000000020004" pitchFamily="2" charset="0"/>
                        </a:rPr>
                        <a:t>2007/08: float64</a:t>
                      </a:r>
                      <a:endParaRPr lang="en-US" sz="700" dirty="0">
                        <a:effectLst/>
                      </a:endParaRPr>
                    </a:p>
                    <a:p>
                      <a:r>
                        <a:rPr lang="en-US" sz="700" dirty="0">
                          <a:solidFill>
                            <a:srgbClr val="000000"/>
                          </a:solidFill>
                          <a:effectLst/>
                          <a:latin typeface="Helvetica Neue" panose="02000503000000020004" pitchFamily="2" charset="0"/>
                        </a:rPr>
                        <a:t>2008/09: float64</a:t>
                      </a:r>
                      <a:endParaRPr lang="en-US" sz="700" dirty="0">
                        <a:effectLst/>
                      </a:endParaRPr>
                    </a:p>
                    <a:p>
                      <a:r>
                        <a:rPr lang="en-US" sz="700" dirty="0">
                          <a:solidFill>
                            <a:srgbClr val="000000"/>
                          </a:solidFill>
                          <a:effectLst/>
                          <a:latin typeface="Helvetica Neue" panose="02000503000000020004" pitchFamily="2" charset="0"/>
                        </a:rPr>
                        <a:t>2009/10: float64</a:t>
                      </a:r>
                      <a:endParaRPr lang="en-US" sz="700" dirty="0">
                        <a:effectLst/>
                      </a:endParaRPr>
                    </a:p>
                    <a:p>
                      <a:r>
                        <a:rPr lang="en-US" sz="700" dirty="0">
                          <a:solidFill>
                            <a:srgbClr val="000000"/>
                          </a:solidFill>
                          <a:effectLst/>
                          <a:latin typeface="Helvetica Neue" panose="02000503000000020004" pitchFamily="2" charset="0"/>
                        </a:rPr>
                        <a:t>2010/11: float64</a:t>
                      </a:r>
                      <a:endParaRPr lang="en-US" sz="700" dirty="0">
                        <a:effectLst/>
                      </a:endParaRPr>
                    </a:p>
                    <a:p>
                      <a:r>
                        <a:rPr lang="en-US" sz="700" dirty="0">
                          <a:solidFill>
                            <a:srgbClr val="000000"/>
                          </a:solidFill>
                          <a:effectLst/>
                          <a:latin typeface="Helvetica Neue" panose="02000503000000020004" pitchFamily="2" charset="0"/>
                        </a:rPr>
                        <a:t>2011/12: float64</a:t>
                      </a:r>
                      <a:endParaRPr lang="en-US" sz="700" dirty="0">
                        <a:effectLst/>
                      </a:endParaRPr>
                    </a:p>
                    <a:p>
                      <a:r>
                        <a:rPr lang="en-US" sz="700" dirty="0">
                          <a:solidFill>
                            <a:srgbClr val="000000"/>
                          </a:solidFill>
                          <a:effectLst/>
                          <a:latin typeface="Helvetica Neue" panose="02000503000000020004" pitchFamily="2" charset="0"/>
                        </a:rPr>
                        <a:t>2012/13: float64</a:t>
                      </a:r>
                      <a:endParaRPr lang="en-US" sz="700" dirty="0">
                        <a:effectLst/>
                      </a:endParaRPr>
                    </a:p>
                    <a:p>
                      <a:r>
                        <a:rPr lang="en-US" sz="700" dirty="0">
                          <a:solidFill>
                            <a:srgbClr val="000000"/>
                          </a:solidFill>
                          <a:effectLst/>
                          <a:latin typeface="Helvetica Neue" panose="02000503000000020004" pitchFamily="2" charset="0"/>
                        </a:rPr>
                        <a:t>2013/14: float64</a:t>
                      </a:r>
                      <a:endParaRPr lang="en-US" sz="700" dirty="0">
                        <a:effectLst/>
                      </a:endParaRPr>
                    </a:p>
                    <a:p>
                      <a:r>
                        <a:rPr lang="en-US" sz="700" dirty="0">
                          <a:solidFill>
                            <a:srgbClr val="000000"/>
                          </a:solidFill>
                          <a:effectLst/>
                          <a:latin typeface="Helvetica Neue" panose="02000503000000020004" pitchFamily="2" charset="0"/>
                        </a:rPr>
                        <a:t>2014/15: float64</a:t>
                      </a:r>
                      <a:endParaRPr lang="en-US" sz="700" dirty="0">
                        <a:effectLst/>
                      </a:endParaRPr>
                    </a:p>
                    <a:p>
                      <a:r>
                        <a:rPr lang="en-US" sz="700" dirty="0">
                          <a:solidFill>
                            <a:srgbClr val="000000"/>
                          </a:solidFill>
                          <a:effectLst/>
                          <a:latin typeface="Helvetica Neue" panose="02000503000000020004" pitchFamily="2" charset="0"/>
                        </a:rPr>
                        <a:t>2015/16: float64</a:t>
                      </a:r>
                      <a:endParaRPr lang="en-US" sz="700" dirty="0">
                        <a:effectLst/>
                      </a:endParaRPr>
                    </a:p>
                    <a:p>
                      <a:r>
                        <a:rPr lang="en-US" sz="700" dirty="0">
                          <a:solidFill>
                            <a:srgbClr val="000000"/>
                          </a:solidFill>
                          <a:effectLst/>
                          <a:latin typeface="Helvetica Neue" panose="02000503000000020004" pitchFamily="2" charset="0"/>
                        </a:rPr>
                        <a:t>2016/17: float64</a:t>
                      </a:r>
                      <a:endParaRPr lang="en-US" sz="700" dirty="0">
                        <a:effectLst/>
                      </a:endParaRPr>
                    </a:p>
                    <a:p>
                      <a:r>
                        <a:rPr lang="en-US" sz="700" dirty="0">
                          <a:solidFill>
                            <a:srgbClr val="000000"/>
                          </a:solidFill>
                          <a:effectLst/>
                          <a:latin typeface="Helvetica Neue" panose="02000503000000020004" pitchFamily="2" charset="0"/>
                        </a:rPr>
                        <a:t>2017/18: float64</a:t>
                      </a:r>
                      <a:endParaRPr lang="en-US" sz="700" dirty="0">
                        <a:effectLst/>
                      </a:endParaRPr>
                    </a:p>
                    <a:p>
                      <a:r>
                        <a:rPr lang="en-US" sz="700" dirty="0">
                          <a:solidFill>
                            <a:srgbClr val="000000"/>
                          </a:solidFill>
                          <a:effectLst/>
                          <a:latin typeface="Helvetica Neue" panose="02000503000000020004" pitchFamily="2" charset="0"/>
                        </a:rPr>
                        <a:t>2018/19: float64</a:t>
                      </a:r>
                      <a:endParaRPr lang="en-US" sz="700" dirty="0">
                        <a:effectLst/>
                      </a:endParaRPr>
                    </a:p>
                    <a:p>
                      <a:r>
                        <a:rPr lang="en-US" sz="700" dirty="0">
                          <a:solidFill>
                            <a:srgbClr val="000000"/>
                          </a:solidFill>
                          <a:effectLst/>
                          <a:latin typeface="Helvetica Neue" panose="02000503000000020004" pitchFamily="2" charset="0"/>
                        </a:rPr>
                        <a:t>2019/20: float64</a:t>
                      </a:r>
                      <a:endParaRPr lang="en-US" sz="700" dirty="0">
                        <a:effectLst/>
                      </a:endParaRPr>
                    </a:p>
                    <a:p>
                      <a:r>
                        <a:rPr lang="en-US" sz="700" dirty="0" err="1">
                          <a:solidFill>
                            <a:srgbClr val="000000"/>
                          </a:solidFill>
                          <a:effectLst/>
                          <a:latin typeface="Helvetica Neue" panose="02000503000000020004" pitchFamily="2" charset="0"/>
                        </a:rPr>
                        <a:t>Total_production</a:t>
                      </a:r>
                      <a:r>
                        <a:rPr lang="en-US" sz="700" dirty="0">
                          <a:solidFill>
                            <a:srgbClr val="000000"/>
                          </a:solidFill>
                          <a:effectLst/>
                          <a:latin typeface="Helvetica Neue" panose="02000503000000020004" pitchFamily="2" charset="0"/>
                        </a:rPr>
                        <a:t>: float64</a:t>
                      </a:r>
                      <a:endParaRPr lang="en-US" sz="700" dirty="0">
                        <a:effectLst/>
                      </a:endParaRPr>
                    </a:p>
                  </a:txBody>
                  <a:tcPr marL="7908" marR="7908" marT="7908" marB="79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5770272"/>
                  </a:ext>
                </a:extLst>
              </a:tr>
            </a:tbl>
          </a:graphicData>
        </a:graphic>
      </p:graphicFrame>
    </p:spTree>
    <p:extLst>
      <p:ext uri="{BB962C8B-B14F-4D97-AF65-F5344CB8AC3E}">
        <p14:creationId xmlns:p14="http://schemas.microsoft.com/office/powerpoint/2010/main" val="3159784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9852464-BFD6-578C-7C9E-93EA6CE54710}"/>
              </a:ext>
            </a:extLst>
          </p:cNvPr>
          <p:cNvGraphicFramePr>
            <a:graphicFrameLocks noGrp="1"/>
          </p:cNvGraphicFramePr>
          <p:nvPr>
            <p:extLst>
              <p:ext uri="{D42A27DB-BD31-4B8C-83A1-F6EECF244321}">
                <p14:modId xmlns:p14="http://schemas.microsoft.com/office/powerpoint/2010/main" val="526347403"/>
              </p:ext>
            </p:extLst>
          </p:nvPr>
        </p:nvGraphicFramePr>
        <p:xfrm>
          <a:off x="306125" y="300702"/>
          <a:ext cx="8531750" cy="4542096"/>
        </p:xfrm>
        <a:graphic>
          <a:graphicData uri="http://schemas.openxmlformats.org/drawingml/2006/table">
            <a:tbl>
              <a:tblPr/>
              <a:tblGrid>
                <a:gridCol w="738830">
                  <a:extLst>
                    <a:ext uri="{9D8B030D-6E8A-4147-A177-3AD203B41FA5}">
                      <a16:colId xmlns:a16="http://schemas.microsoft.com/office/drawing/2014/main" val="3167980907"/>
                    </a:ext>
                  </a:extLst>
                </a:gridCol>
                <a:gridCol w="7792920">
                  <a:extLst>
                    <a:ext uri="{9D8B030D-6E8A-4147-A177-3AD203B41FA5}">
                      <a16:colId xmlns:a16="http://schemas.microsoft.com/office/drawing/2014/main" val="3799327482"/>
                    </a:ext>
                  </a:extLst>
                </a:gridCol>
              </a:tblGrid>
              <a:tr h="3084605">
                <a:tc>
                  <a:txBody>
                    <a:bodyPr/>
                    <a:lstStyle/>
                    <a:p>
                      <a:r>
                        <a:rPr lang="en-US" sz="900" b="1" dirty="0" err="1">
                          <a:solidFill>
                            <a:srgbClr val="000000"/>
                          </a:solidFill>
                          <a:effectLst/>
                          <a:latin typeface="Helvetica Neue" panose="02000503000000020004" pitchFamily="2" charset="0"/>
                        </a:rPr>
                        <a:t>Valores</a:t>
                      </a:r>
                      <a:r>
                        <a:rPr lang="en-US" sz="900" b="1" dirty="0">
                          <a:solidFill>
                            <a:srgbClr val="000000"/>
                          </a:solidFill>
                          <a:effectLst/>
                          <a:latin typeface="Helvetica Neue" panose="02000503000000020004" pitchFamily="2" charset="0"/>
                        </a:rPr>
                        <a:t> </a:t>
                      </a:r>
                      <a:r>
                        <a:rPr lang="en-US" sz="900" b="1" dirty="0" err="1">
                          <a:solidFill>
                            <a:srgbClr val="000000"/>
                          </a:solidFill>
                          <a:effectLst/>
                          <a:latin typeface="Helvetica Neue" panose="02000503000000020004" pitchFamily="2" charset="0"/>
                        </a:rPr>
                        <a:t>Faltantes</a:t>
                      </a:r>
                      <a:endParaRPr lang="en-US" sz="900" dirty="0">
                        <a:effectLst/>
                      </a:endParaRPr>
                    </a:p>
                  </a:txBody>
                  <a:tcPr marL="7908" marR="7908" marT="7908" marB="79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US" sz="900" dirty="0">
                          <a:solidFill>
                            <a:srgbClr val="000000"/>
                          </a:solidFill>
                          <a:effectLst/>
                          <a:latin typeface="Helvetica Neue" panose="02000503000000020004" pitchFamily="2" charset="0"/>
                        </a:rPr>
                        <a:t>Country: 0</a:t>
                      </a:r>
                      <a:endParaRPr lang="en-US" sz="900" dirty="0">
                        <a:effectLst/>
                      </a:endParaRPr>
                    </a:p>
                    <a:p>
                      <a:r>
                        <a:rPr lang="en-US" sz="900" dirty="0">
                          <a:solidFill>
                            <a:srgbClr val="000000"/>
                          </a:solidFill>
                          <a:effectLst/>
                          <a:latin typeface="Helvetica Neue" panose="02000503000000020004" pitchFamily="2" charset="0"/>
                        </a:rPr>
                        <a:t>Coffee type: 0</a:t>
                      </a:r>
                      <a:endParaRPr lang="en-US" sz="900" dirty="0">
                        <a:effectLst/>
                      </a:endParaRPr>
                    </a:p>
                    <a:p>
                      <a:r>
                        <a:rPr lang="en-US" sz="900" dirty="0">
                          <a:solidFill>
                            <a:srgbClr val="000000"/>
                          </a:solidFill>
                          <a:effectLst/>
                          <a:latin typeface="Helvetica Neue" panose="02000503000000020004" pitchFamily="2" charset="0"/>
                        </a:rPr>
                        <a:t>1990/91: 0</a:t>
                      </a:r>
                      <a:endParaRPr lang="en-US" sz="900" dirty="0">
                        <a:effectLst/>
                      </a:endParaRPr>
                    </a:p>
                    <a:p>
                      <a:r>
                        <a:rPr lang="en-US" sz="900" dirty="0">
                          <a:solidFill>
                            <a:srgbClr val="000000"/>
                          </a:solidFill>
                          <a:effectLst/>
                          <a:latin typeface="Helvetica Neue" panose="02000503000000020004" pitchFamily="2" charset="0"/>
                        </a:rPr>
                        <a:t>1991/92: 0</a:t>
                      </a:r>
                      <a:endParaRPr lang="en-US" sz="900" dirty="0">
                        <a:effectLst/>
                      </a:endParaRPr>
                    </a:p>
                    <a:p>
                      <a:r>
                        <a:rPr lang="en-US" sz="900" dirty="0">
                          <a:solidFill>
                            <a:srgbClr val="000000"/>
                          </a:solidFill>
                          <a:effectLst/>
                          <a:latin typeface="Helvetica Neue" panose="02000503000000020004" pitchFamily="2" charset="0"/>
                        </a:rPr>
                        <a:t>1992/93: 0</a:t>
                      </a:r>
                      <a:endParaRPr lang="en-US" sz="900" dirty="0">
                        <a:effectLst/>
                      </a:endParaRPr>
                    </a:p>
                    <a:p>
                      <a:r>
                        <a:rPr lang="en-US" sz="900" dirty="0">
                          <a:solidFill>
                            <a:srgbClr val="000000"/>
                          </a:solidFill>
                          <a:effectLst/>
                          <a:latin typeface="Helvetica Neue" panose="02000503000000020004" pitchFamily="2" charset="0"/>
                        </a:rPr>
                        <a:t>1993/94: 0</a:t>
                      </a:r>
                      <a:endParaRPr lang="en-US" sz="900" dirty="0">
                        <a:effectLst/>
                      </a:endParaRPr>
                    </a:p>
                    <a:p>
                      <a:r>
                        <a:rPr lang="en-US" sz="900" dirty="0">
                          <a:solidFill>
                            <a:srgbClr val="000000"/>
                          </a:solidFill>
                          <a:effectLst/>
                          <a:latin typeface="Helvetica Neue" panose="02000503000000020004" pitchFamily="2" charset="0"/>
                        </a:rPr>
                        <a:t>1994/95: 0</a:t>
                      </a:r>
                      <a:endParaRPr lang="en-US" sz="900" dirty="0">
                        <a:effectLst/>
                      </a:endParaRPr>
                    </a:p>
                    <a:p>
                      <a:r>
                        <a:rPr lang="en-US" sz="900" dirty="0">
                          <a:solidFill>
                            <a:srgbClr val="000000"/>
                          </a:solidFill>
                          <a:effectLst/>
                          <a:latin typeface="Helvetica Neue" panose="02000503000000020004" pitchFamily="2" charset="0"/>
                        </a:rPr>
                        <a:t>1995/96: 0</a:t>
                      </a:r>
                      <a:endParaRPr lang="en-US" sz="900" dirty="0">
                        <a:effectLst/>
                      </a:endParaRPr>
                    </a:p>
                    <a:p>
                      <a:r>
                        <a:rPr lang="en-US" sz="900" dirty="0">
                          <a:solidFill>
                            <a:srgbClr val="000000"/>
                          </a:solidFill>
                          <a:effectLst/>
                          <a:latin typeface="Helvetica Neue" panose="02000503000000020004" pitchFamily="2" charset="0"/>
                        </a:rPr>
                        <a:t>1996/97: 0</a:t>
                      </a:r>
                      <a:endParaRPr lang="en-US" sz="900" dirty="0">
                        <a:effectLst/>
                      </a:endParaRPr>
                    </a:p>
                    <a:p>
                      <a:r>
                        <a:rPr lang="en-US" sz="900" dirty="0">
                          <a:solidFill>
                            <a:srgbClr val="000000"/>
                          </a:solidFill>
                          <a:effectLst/>
                          <a:latin typeface="Helvetica Neue" panose="02000503000000020004" pitchFamily="2" charset="0"/>
                        </a:rPr>
                        <a:t>1997/98: 0</a:t>
                      </a:r>
                      <a:endParaRPr lang="en-US" sz="900" dirty="0">
                        <a:effectLst/>
                      </a:endParaRPr>
                    </a:p>
                    <a:p>
                      <a:r>
                        <a:rPr lang="en-US" sz="900" dirty="0">
                          <a:solidFill>
                            <a:srgbClr val="000000"/>
                          </a:solidFill>
                          <a:effectLst/>
                          <a:latin typeface="Helvetica Neue" panose="02000503000000020004" pitchFamily="2" charset="0"/>
                        </a:rPr>
                        <a:t>1998/99: 0</a:t>
                      </a:r>
                      <a:endParaRPr lang="en-US" sz="900" dirty="0">
                        <a:effectLst/>
                      </a:endParaRPr>
                    </a:p>
                    <a:p>
                      <a:r>
                        <a:rPr lang="en-US" sz="900" dirty="0">
                          <a:solidFill>
                            <a:srgbClr val="000000"/>
                          </a:solidFill>
                          <a:effectLst/>
                          <a:latin typeface="Helvetica Neue" panose="02000503000000020004" pitchFamily="2" charset="0"/>
                        </a:rPr>
                        <a:t>1999/00: 0</a:t>
                      </a:r>
                      <a:endParaRPr lang="en-US" sz="900" dirty="0">
                        <a:effectLst/>
                      </a:endParaRPr>
                    </a:p>
                    <a:p>
                      <a:r>
                        <a:rPr lang="en-US" sz="900" dirty="0">
                          <a:solidFill>
                            <a:srgbClr val="000000"/>
                          </a:solidFill>
                          <a:effectLst/>
                          <a:latin typeface="Helvetica Neue" panose="02000503000000020004" pitchFamily="2" charset="0"/>
                        </a:rPr>
                        <a:t>2000/01: 0</a:t>
                      </a:r>
                      <a:endParaRPr lang="en-US" sz="900" dirty="0">
                        <a:effectLst/>
                      </a:endParaRPr>
                    </a:p>
                    <a:p>
                      <a:r>
                        <a:rPr lang="en-US" sz="900" dirty="0">
                          <a:solidFill>
                            <a:srgbClr val="000000"/>
                          </a:solidFill>
                          <a:effectLst/>
                          <a:latin typeface="Helvetica Neue" panose="02000503000000020004" pitchFamily="2" charset="0"/>
                        </a:rPr>
                        <a:t>2001/02: 0</a:t>
                      </a:r>
                      <a:endParaRPr lang="en-US" sz="900" dirty="0">
                        <a:effectLst/>
                      </a:endParaRPr>
                    </a:p>
                    <a:p>
                      <a:r>
                        <a:rPr lang="en-US" sz="900" dirty="0">
                          <a:solidFill>
                            <a:srgbClr val="000000"/>
                          </a:solidFill>
                          <a:effectLst/>
                          <a:latin typeface="Helvetica Neue" panose="02000503000000020004" pitchFamily="2" charset="0"/>
                        </a:rPr>
                        <a:t>2002/03: 0</a:t>
                      </a:r>
                      <a:endParaRPr lang="en-US" sz="900" dirty="0">
                        <a:effectLst/>
                      </a:endParaRPr>
                    </a:p>
                    <a:p>
                      <a:r>
                        <a:rPr lang="en-US" sz="900" dirty="0">
                          <a:solidFill>
                            <a:srgbClr val="000000"/>
                          </a:solidFill>
                          <a:effectLst/>
                          <a:latin typeface="Helvetica Neue" panose="02000503000000020004" pitchFamily="2" charset="0"/>
                        </a:rPr>
                        <a:t>2003/04: 0</a:t>
                      </a:r>
                      <a:endParaRPr lang="en-US" sz="900" dirty="0">
                        <a:effectLst/>
                      </a:endParaRPr>
                    </a:p>
                    <a:p>
                      <a:r>
                        <a:rPr lang="en-US" sz="900" dirty="0">
                          <a:solidFill>
                            <a:srgbClr val="000000"/>
                          </a:solidFill>
                          <a:effectLst/>
                          <a:latin typeface="Helvetica Neue" panose="02000503000000020004" pitchFamily="2" charset="0"/>
                        </a:rPr>
                        <a:t>2004/05: 0</a:t>
                      </a:r>
                      <a:endParaRPr lang="en-US" sz="900" dirty="0">
                        <a:effectLst/>
                      </a:endParaRPr>
                    </a:p>
                    <a:p>
                      <a:r>
                        <a:rPr lang="en-US" sz="900" dirty="0">
                          <a:solidFill>
                            <a:srgbClr val="000000"/>
                          </a:solidFill>
                          <a:effectLst/>
                          <a:latin typeface="Helvetica Neue" panose="02000503000000020004" pitchFamily="2" charset="0"/>
                        </a:rPr>
                        <a:t>2005/06: 0</a:t>
                      </a:r>
                      <a:endParaRPr lang="en-US" sz="900" dirty="0">
                        <a:effectLst/>
                      </a:endParaRPr>
                    </a:p>
                    <a:p>
                      <a:r>
                        <a:rPr lang="en-US" sz="900" dirty="0">
                          <a:solidFill>
                            <a:srgbClr val="000000"/>
                          </a:solidFill>
                          <a:effectLst/>
                          <a:latin typeface="Helvetica Neue" panose="02000503000000020004" pitchFamily="2" charset="0"/>
                        </a:rPr>
                        <a:t>2006/07: 0</a:t>
                      </a:r>
                      <a:endParaRPr lang="en-US" sz="900" dirty="0">
                        <a:effectLst/>
                      </a:endParaRPr>
                    </a:p>
                    <a:p>
                      <a:r>
                        <a:rPr lang="en-US" sz="900" dirty="0">
                          <a:solidFill>
                            <a:srgbClr val="000000"/>
                          </a:solidFill>
                          <a:effectLst/>
                          <a:latin typeface="Helvetica Neue" panose="02000503000000020004" pitchFamily="2" charset="0"/>
                        </a:rPr>
                        <a:t>2007/08: 0</a:t>
                      </a:r>
                      <a:endParaRPr lang="en-US" sz="900" dirty="0">
                        <a:effectLst/>
                      </a:endParaRPr>
                    </a:p>
                    <a:p>
                      <a:r>
                        <a:rPr lang="en-US" sz="900" dirty="0">
                          <a:solidFill>
                            <a:srgbClr val="000000"/>
                          </a:solidFill>
                          <a:effectLst/>
                          <a:latin typeface="Helvetica Neue" panose="02000503000000020004" pitchFamily="2" charset="0"/>
                        </a:rPr>
                        <a:t>2008/09: 0</a:t>
                      </a:r>
                      <a:endParaRPr lang="en-US" sz="900" dirty="0">
                        <a:effectLst/>
                      </a:endParaRPr>
                    </a:p>
                    <a:p>
                      <a:r>
                        <a:rPr lang="en-US" sz="900" dirty="0">
                          <a:solidFill>
                            <a:srgbClr val="000000"/>
                          </a:solidFill>
                          <a:effectLst/>
                          <a:latin typeface="Helvetica Neue" panose="02000503000000020004" pitchFamily="2" charset="0"/>
                        </a:rPr>
                        <a:t>2009/10: 0</a:t>
                      </a:r>
                      <a:endParaRPr lang="en-US" sz="900" dirty="0">
                        <a:effectLst/>
                      </a:endParaRPr>
                    </a:p>
                    <a:p>
                      <a:r>
                        <a:rPr lang="en-US" sz="900" dirty="0">
                          <a:solidFill>
                            <a:srgbClr val="000000"/>
                          </a:solidFill>
                          <a:effectLst/>
                          <a:latin typeface="Helvetica Neue" panose="02000503000000020004" pitchFamily="2" charset="0"/>
                        </a:rPr>
                        <a:t>2010/11: 0</a:t>
                      </a:r>
                      <a:endParaRPr lang="en-US" sz="900" dirty="0">
                        <a:effectLst/>
                      </a:endParaRPr>
                    </a:p>
                    <a:p>
                      <a:r>
                        <a:rPr lang="en-US" sz="900" dirty="0">
                          <a:solidFill>
                            <a:srgbClr val="000000"/>
                          </a:solidFill>
                          <a:effectLst/>
                          <a:latin typeface="Helvetica Neue" panose="02000503000000020004" pitchFamily="2" charset="0"/>
                        </a:rPr>
                        <a:t>2011/12: 0</a:t>
                      </a:r>
                      <a:endParaRPr lang="en-US" sz="900" dirty="0">
                        <a:effectLst/>
                      </a:endParaRPr>
                    </a:p>
                    <a:p>
                      <a:r>
                        <a:rPr lang="en-US" sz="900" dirty="0">
                          <a:solidFill>
                            <a:srgbClr val="000000"/>
                          </a:solidFill>
                          <a:effectLst/>
                          <a:latin typeface="Helvetica Neue" panose="02000503000000020004" pitchFamily="2" charset="0"/>
                        </a:rPr>
                        <a:t>2012/13: 0</a:t>
                      </a:r>
                      <a:endParaRPr lang="en-US" sz="900" dirty="0">
                        <a:effectLst/>
                      </a:endParaRPr>
                    </a:p>
                    <a:p>
                      <a:r>
                        <a:rPr lang="en-US" sz="900" dirty="0">
                          <a:solidFill>
                            <a:srgbClr val="000000"/>
                          </a:solidFill>
                          <a:effectLst/>
                          <a:latin typeface="Helvetica Neue" panose="02000503000000020004" pitchFamily="2" charset="0"/>
                        </a:rPr>
                        <a:t>2013/14: 0</a:t>
                      </a:r>
                      <a:endParaRPr lang="en-US" sz="900" dirty="0">
                        <a:effectLst/>
                      </a:endParaRPr>
                    </a:p>
                    <a:p>
                      <a:r>
                        <a:rPr lang="en-US" sz="900" dirty="0">
                          <a:solidFill>
                            <a:srgbClr val="000000"/>
                          </a:solidFill>
                          <a:effectLst/>
                          <a:latin typeface="Helvetica Neue" panose="02000503000000020004" pitchFamily="2" charset="0"/>
                        </a:rPr>
                        <a:t>2014/15: 0</a:t>
                      </a:r>
                      <a:endParaRPr lang="en-US" sz="900" dirty="0">
                        <a:effectLst/>
                      </a:endParaRPr>
                    </a:p>
                    <a:p>
                      <a:r>
                        <a:rPr lang="en-US" sz="900" dirty="0">
                          <a:solidFill>
                            <a:srgbClr val="000000"/>
                          </a:solidFill>
                          <a:effectLst/>
                          <a:latin typeface="Helvetica Neue" panose="02000503000000020004" pitchFamily="2" charset="0"/>
                        </a:rPr>
                        <a:t>2015/16: 0</a:t>
                      </a:r>
                      <a:endParaRPr lang="en-US" sz="900" dirty="0">
                        <a:effectLst/>
                      </a:endParaRPr>
                    </a:p>
                    <a:p>
                      <a:r>
                        <a:rPr lang="en-US" sz="900" dirty="0">
                          <a:solidFill>
                            <a:srgbClr val="000000"/>
                          </a:solidFill>
                          <a:effectLst/>
                          <a:latin typeface="Helvetica Neue" panose="02000503000000020004" pitchFamily="2" charset="0"/>
                        </a:rPr>
                        <a:t>2016/17: 0</a:t>
                      </a:r>
                      <a:endParaRPr lang="en-US" sz="900" dirty="0">
                        <a:effectLst/>
                      </a:endParaRPr>
                    </a:p>
                    <a:p>
                      <a:r>
                        <a:rPr lang="en-US" sz="900" dirty="0">
                          <a:solidFill>
                            <a:srgbClr val="000000"/>
                          </a:solidFill>
                          <a:effectLst/>
                          <a:latin typeface="Helvetica Neue" panose="02000503000000020004" pitchFamily="2" charset="0"/>
                        </a:rPr>
                        <a:t>2017/18: 0</a:t>
                      </a:r>
                      <a:endParaRPr lang="en-US" sz="900" dirty="0">
                        <a:effectLst/>
                      </a:endParaRPr>
                    </a:p>
                    <a:p>
                      <a:r>
                        <a:rPr lang="en-US" sz="900" dirty="0">
                          <a:solidFill>
                            <a:srgbClr val="000000"/>
                          </a:solidFill>
                          <a:effectLst/>
                          <a:latin typeface="Helvetica Neue" panose="02000503000000020004" pitchFamily="2" charset="0"/>
                        </a:rPr>
                        <a:t>2018/19: 0</a:t>
                      </a:r>
                      <a:endParaRPr lang="en-US" sz="900" dirty="0">
                        <a:effectLst/>
                      </a:endParaRPr>
                    </a:p>
                    <a:p>
                      <a:r>
                        <a:rPr lang="en-US" sz="900" dirty="0">
                          <a:solidFill>
                            <a:srgbClr val="000000"/>
                          </a:solidFill>
                          <a:effectLst/>
                          <a:latin typeface="Helvetica Neue" panose="02000503000000020004" pitchFamily="2" charset="0"/>
                        </a:rPr>
                        <a:t>2019/20: 0</a:t>
                      </a:r>
                      <a:endParaRPr lang="en-US" sz="900" dirty="0">
                        <a:effectLst/>
                      </a:endParaRPr>
                    </a:p>
                    <a:p>
                      <a:r>
                        <a:rPr lang="en-US" sz="900" dirty="0" err="1">
                          <a:solidFill>
                            <a:srgbClr val="000000"/>
                          </a:solidFill>
                          <a:effectLst/>
                          <a:latin typeface="Helvetica Neue" panose="02000503000000020004" pitchFamily="2" charset="0"/>
                        </a:rPr>
                        <a:t>Total_production</a:t>
                      </a:r>
                      <a:r>
                        <a:rPr lang="en-US" sz="900" dirty="0">
                          <a:solidFill>
                            <a:srgbClr val="000000"/>
                          </a:solidFill>
                          <a:effectLst/>
                          <a:latin typeface="Helvetica Neue" panose="02000503000000020004" pitchFamily="2" charset="0"/>
                        </a:rPr>
                        <a:t>: 0</a:t>
                      </a:r>
                      <a:endParaRPr lang="en-US" sz="900" dirty="0">
                        <a:effectLst/>
                      </a:endParaRPr>
                    </a:p>
                  </a:txBody>
                  <a:tcPr marL="7908" marR="7908" marT="7908" marB="79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18892860"/>
                  </a:ext>
                </a:extLst>
              </a:tr>
            </a:tbl>
          </a:graphicData>
        </a:graphic>
      </p:graphicFrame>
    </p:spTree>
    <p:extLst>
      <p:ext uri="{BB962C8B-B14F-4D97-AF65-F5344CB8AC3E}">
        <p14:creationId xmlns:p14="http://schemas.microsoft.com/office/powerpoint/2010/main" val="2184421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5" name="Google Shape;445;p90"/>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447" name="Google Shape;447;p90"/>
          <p:cNvSpPr txBox="1"/>
          <p:nvPr/>
        </p:nvSpPr>
        <p:spPr>
          <a:xfrm>
            <a:off x="0" y="80126"/>
            <a:ext cx="7956900" cy="4085704"/>
          </a:xfrm>
          <a:prstGeom prst="rect">
            <a:avLst/>
          </a:prstGeom>
          <a:noFill/>
          <a:ln>
            <a:noFill/>
          </a:ln>
        </p:spPr>
        <p:txBody>
          <a:bodyPr spcFirstLastPara="1" wrap="square" lIns="91425" tIns="91425" rIns="91425" bIns="91425" anchor="t" anchorCtr="0">
            <a:spAutoFit/>
          </a:bodyPr>
          <a:lstStyle/>
          <a:p>
            <a:pPr marL="412024">
              <a:buClr>
                <a:srgbClr val="999999"/>
              </a:buClr>
              <a:buSzPts val="1250"/>
            </a:pPr>
            <a:r>
              <a:rPr lang="es-419" sz="1250" b="1" i="0" u="none" strike="noStrike" cap="none" dirty="0">
                <a:solidFill>
                  <a:srgbClr val="999999"/>
                </a:solidFill>
                <a:latin typeface="DM Sans"/>
                <a:ea typeface="DM Sans"/>
                <a:cs typeface="DM Sans"/>
                <a:sym typeface="DM Sans"/>
              </a:rPr>
              <a:t>3. Preguntas hipótesis que queremos responder:</a:t>
            </a:r>
            <a:r>
              <a:rPr lang="es-419" sz="1250" b="0" i="0" u="none" strike="noStrike" cap="none" dirty="0">
                <a:solidFill>
                  <a:srgbClr val="999999"/>
                </a:solidFill>
                <a:latin typeface="DM Sans"/>
                <a:ea typeface="DM Sans"/>
                <a:cs typeface="DM Sans"/>
                <a:sym typeface="DM Sans"/>
              </a:rPr>
              <a:t> Lista de preguntas que se busca responder mediante el análisis de datos</a:t>
            </a:r>
          </a:p>
          <a:p>
            <a:pPr marL="412024">
              <a:buClr>
                <a:srgbClr val="999999"/>
              </a:buClr>
              <a:buSzPts val="1250"/>
            </a:pPr>
            <a:endParaRPr lang="es-419" sz="1250" dirty="0">
              <a:solidFill>
                <a:srgbClr val="999999"/>
              </a:solidFill>
              <a:latin typeface="DM Sans"/>
              <a:ea typeface="DM Sans"/>
              <a:cs typeface="DM Sans"/>
              <a:sym typeface="DM Sans"/>
            </a:endParaRPr>
          </a:p>
          <a:p>
            <a:pPr marL="412024">
              <a:buClr>
                <a:srgbClr val="999999"/>
              </a:buClr>
              <a:buSzPts val="1250"/>
            </a:pPr>
            <a:r>
              <a:rPr lang="es-419" sz="1600" b="1" i="0" u="none" strike="noStrike" cap="none" dirty="0">
                <a:solidFill>
                  <a:srgbClr val="999999"/>
                </a:solidFill>
                <a:latin typeface="DM Sans"/>
                <a:ea typeface="DM Sans"/>
                <a:cs typeface="DM Sans"/>
                <a:sym typeface="DM Sans"/>
              </a:rPr>
              <a:t>Preguntas Hipótesis</a:t>
            </a:r>
          </a:p>
          <a:p>
            <a:pPr marL="412024">
              <a:buClr>
                <a:srgbClr val="999999"/>
              </a:buClr>
              <a:buSzPts val="1250"/>
            </a:pPr>
            <a:endParaRPr lang="es-419" sz="1250" b="0" i="0" u="none" strike="noStrike" cap="none" dirty="0">
              <a:solidFill>
                <a:srgbClr val="999999"/>
              </a:solidFill>
              <a:latin typeface="DM Sans"/>
              <a:ea typeface="DM Sans"/>
              <a:cs typeface="DM Sans"/>
              <a:sym typeface="DM Sans"/>
            </a:endParaRPr>
          </a:p>
          <a:p>
            <a:pPr marL="754924" indent="-342900">
              <a:buClr>
                <a:srgbClr val="999999"/>
              </a:buClr>
              <a:buSzPts val="1250"/>
              <a:buAutoNum type="arabicPeriod"/>
            </a:pPr>
            <a:r>
              <a:rPr lang="es-419" sz="1250" b="0" i="0" u="none" strike="noStrike" cap="none" dirty="0">
                <a:solidFill>
                  <a:srgbClr val="999999"/>
                </a:solidFill>
                <a:latin typeface="DM Sans"/>
                <a:ea typeface="DM Sans"/>
                <a:cs typeface="DM Sans"/>
                <a:sym typeface="DM Sans"/>
              </a:rPr>
              <a:t>¿Cuáles son los principales países productores de café y cómo ha variado su producción a lo largo de los años?</a:t>
            </a:r>
          </a:p>
          <a:p>
            <a:pPr marL="412024">
              <a:buClr>
                <a:srgbClr val="999999"/>
              </a:buClr>
              <a:buSzPts val="1250"/>
            </a:pPr>
            <a:endParaRPr lang="es-419" sz="1250" b="0" i="0" u="none" strike="noStrike" cap="none" dirty="0">
              <a:solidFill>
                <a:srgbClr val="999999"/>
              </a:solidFill>
              <a:latin typeface="DM Sans"/>
              <a:ea typeface="DM Sans"/>
              <a:cs typeface="DM Sans"/>
              <a:sym typeface="DM Sans"/>
            </a:endParaRPr>
          </a:p>
          <a:p>
            <a:pPr marL="754924" indent="-342900">
              <a:buClr>
                <a:srgbClr val="999999"/>
              </a:buClr>
              <a:buSzPts val="1250"/>
              <a:buAutoNum type="arabicPeriod" startAt="2"/>
            </a:pPr>
            <a:r>
              <a:rPr lang="es-419" sz="1250" b="0" i="0" u="none" strike="noStrike" cap="none" dirty="0">
                <a:solidFill>
                  <a:srgbClr val="999999"/>
                </a:solidFill>
                <a:latin typeface="DM Sans"/>
                <a:ea typeface="DM Sans"/>
                <a:cs typeface="DM Sans"/>
                <a:sym typeface="DM Sans"/>
              </a:rPr>
              <a:t>¿Existe una relación entre el tipo de café producido y la cantidad de producción en diferentes regiones? </a:t>
            </a:r>
          </a:p>
          <a:p>
            <a:pPr marL="412024">
              <a:buClr>
                <a:srgbClr val="999999"/>
              </a:buClr>
              <a:buSzPts val="1250"/>
            </a:pPr>
            <a:endParaRPr lang="es-419" sz="1250" b="0" i="0" u="none" strike="noStrike" cap="none" dirty="0">
              <a:solidFill>
                <a:srgbClr val="999999"/>
              </a:solidFill>
              <a:latin typeface="DM Sans"/>
              <a:ea typeface="DM Sans"/>
              <a:cs typeface="DM Sans"/>
              <a:sym typeface="DM Sans"/>
            </a:endParaRPr>
          </a:p>
          <a:p>
            <a:pPr marL="754924" indent="-342900">
              <a:buClr>
                <a:srgbClr val="999999"/>
              </a:buClr>
              <a:buSzPts val="1250"/>
              <a:buAutoNum type="arabicPeriod" startAt="3"/>
            </a:pPr>
            <a:r>
              <a:rPr lang="es-419" sz="1250" b="0" i="0" u="none" strike="noStrike" cap="none" dirty="0">
                <a:solidFill>
                  <a:srgbClr val="999999"/>
                </a:solidFill>
                <a:latin typeface="DM Sans"/>
                <a:ea typeface="DM Sans"/>
                <a:cs typeface="DM Sans"/>
                <a:sym typeface="DM Sans"/>
              </a:rPr>
              <a:t>¿Cómo varían los atributos de calidad del café según el país de origen?</a:t>
            </a:r>
          </a:p>
          <a:p>
            <a:pPr marL="412024">
              <a:buClr>
                <a:srgbClr val="999999"/>
              </a:buClr>
              <a:buSzPts val="1250"/>
            </a:pPr>
            <a:endParaRPr lang="es-419" sz="1250" b="0" i="0" u="none" strike="noStrike" cap="none" dirty="0">
              <a:solidFill>
                <a:srgbClr val="999999"/>
              </a:solidFill>
              <a:latin typeface="DM Sans"/>
              <a:ea typeface="DM Sans"/>
              <a:cs typeface="DM Sans"/>
              <a:sym typeface="DM Sans"/>
            </a:endParaRPr>
          </a:p>
          <a:p>
            <a:pPr marL="754924" indent="-342900">
              <a:buClr>
                <a:srgbClr val="999999"/>
              </a:buClr>
              <a:buSzPts val="1250"/>
              <a:buAutoNum type="arabicPeriod" startAt="4"/>
            </a:pPr>
            <a:r>
              <a:rPr lang="es-419" sz="1250" b="0" i="0" u="none" strike="noStrike" cap="none" dirty="0">
                <a:solidFill>
                  <a:srgbClr val="999999"/>
                </a:solidFill>
                <a:latin typeface="DM Sans"/>
                <a:ea typeface="DM Sans"/>
                <a:cs typeface="DM Sans"/>
                <a:sym typeface="DM Sans"/>
              </a:rPr>
              <a:t>¿Es posible predecir la cantidad de producción futura basada en datos históricos y atributos de calidad del café?</a:t>
            </a:r>
          </a:p>
          <a:p>
            <a:pPr marL="754924" indent="-342900">
              <a:buClr>
                <a:srgbClr val="999999"/>
              </a:buClr>
              <a:buSzPts val="1250"/>
              <a:buAutoNum type="arabicPeriod" startAt="4"/>
            </a:pPr>
            <a:endParaRPr lang="es-419" sz="1250" b="0" i="0" u="none" strike="noStrike" cap="none" dirty="0">
              <a:solidFill>
                <a:srgbClr val="999999"/>
              </a:solidFill>
              <a:latin typeface="DM Sans"/>
              <a:ea typeface="DM Sans"/>
              <a:cs typeface="DM Sans"/>
              <a:sym typeface="DM Sans"/>
            </a:endParaRPr>
          </a:p>
          <a:p>
            <a:pPr marL="412024">
              <a:buClr>
                <a:srgbClr val="999999"/>
              </a:buClr>
              <a:buSzPts val="1250"/>
            </a:pPr>
            <a:r>
              <a:rPr lang="es-419" sz="1250" b="0" i="0" u="none" strike="noStrike" cap="none" dirty="0">
                <a:solidFill>
                  <a:srgbClr val="999999"/>
                </a:solidFill>
                <a:latin typeface="DM Sans"/>
                <a:ea typeface="DM Sans"/>
                <a:cs typeface="DM Sans"/>
                <a:sym typeface="DM Sans"/>
              </a:rPr>
              <a:t>5.    ¿Qué países tienen las calificaciones de calidad de café más altas y cómo se correlaciona esto con su producción total?</a:t>
            </a:r>
          </a:p>
          <a:p>
            <a:pPr marL="412024">
              <a:buClr>
                <a:srgbClr val="999999"/>
              </a:buClr>
              <a:buSzPts val="1250"/>
            </a:pPr>
            <a:endParaRPr lang="es-ES" sz="1250" b="0" i="0" u="none" strike="noStrike" cap="none" dirty="0">
              <a:solidFill>
                <a:srgbClr val="999999"/>
              </a:solidFill>
              <a:latin typeface="DM Sans"/>
              <a:ea typeface="DM Sans"/>
              <a:cs typeface="DM Sans"/>
              <a:sym typeface="DM Sans"/>
            </a:endParaRPr>
          </a:p>
          <a:p>
            <a:pPr marL="412024">
              <a:buClr>
                <a:srgbClr val="999999"/>
              </a:buClr>
              <a:buSzPts val="1250"/>
            </a:pPr>
            <a:endParaRPr sz="1250" b="0" i="0" u="none" strike="noStrike" cap="none" dirty="0">
              <a:solidFill>
                <a:srgbClr val="999999"/>
              </a:solidFill>
              <a:latin typeface="DM Sans"/>
              <a:ea typeface="DM Sans"/>
              <a:cs typeface="DM Sans"/>
              <a:sym typeface="DM Sans"/>
            </a:endParaRPr>
          </a:p>
        </p:txBody>
      </p:sp>
    </p:spTree>
    <p:extLst>
      <p:ext uri="{BB962C8B-B14F-4D97-AF65-F5344CB8AC3E}">
        <p14:creationId xmlns:p14="http://schemas.microsoft.com/office/powerpoint/2010/main" val="3943832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90"/>
          <p:cNvGrpSpPr/>
          <p:nvPr/>
        </p:nvGrpSpPr>
        <p:grpSpPr>
          <a:xfrm>
            <a:off x="457356" y="468297"/>
            <a:ext cx="431074" cy="431074"/>
            <a:chOff x="7208351" y="2467173"/>
            <a:chExt cx="738900" cy="738900"/>
          </a:xfrm>
        </p:grpSpPr>
        <p:sp>
          <p:nvSpPr>
            <p:cNvPr id="443" name="Google Shape;443;p90"/>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4" name="Google Shape;444;p90"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pic>
        <p:nvPicPr>
          <p:cNvPr id="445" name="Google Shape;445;p9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446" name="Google Shape;446;p90"/>
          <p:cNvSpPr txBox="1"/>
          <p:nvPr/>
        </p:nvSpPr>
        <p:spPr>
          <a:xfrm>
            <a:off x="930550" y="468275"/>
            <a:ext cx="3592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PREENTREGA DEL PROYECTO FINAL</a:t>
            </a:r>
            <a:endParaRPr sz="1400" b="0" i="0" u="none" strike="noStrike" cap="none">
              <a:solidFill>
                <a:srgbClr val="000000"/>
              </a:solidFill>
              <a:latin typeface="DM Sans"/>
              <a:ea typeface="DM Sans"/>
              <a:cs typeface="DM Sans"/>
              <a:sym typeface="DM Sans"/>
            </a:endParaRPr>
          </a:p>
        </p:txBody>
      </p:sp>
      <p:sp>
        <p:nvSpPr>
          <p:cNvPr id="448" name="Google Shape;448;p90"/>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90"/>
          <p:cNvSpPr txBox="1"/>
          <p:nvPr/>
        </p:nvSpPr>
        <p:spPr>
          <a:xfrm>
            <a:off x="501450" y="1081750"/>
            <a:ext cx="8036700" cy="627834"/>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Arial"/>
              <a:buNone/>
            </a:pPr>
            <a:r>
              <a:rPr lang="en-CO" sz="1600" dirty="0"/>
              <a:t>⛳ </a:t>
            </a:r>
            <a:r>
              <a:rPr lang="en-CO" sz="1600" b="1" dirty="0"/>
              <a:t>1. ¿</a:t>
            </a:r>
            <a:r>
              <a:rPr lang="en-US" sz="1600" b="1" dirty="0" err="1"/>
              <a:t>Cuáles</a:t>
            </a:r>
            <a:r>
              <a:rPr lang="en-US" sz="1600" b="1" dirty="0"/>
              <a:t> son </a:t>
            </a:r>
            <a:r>
              <a:rPr lang="en-US" sz="1600" b="1" dirty="0" err="1"/>
              <a:t>los</a:t>
            </a:r>
            <a:r>
              <a:rPr lang="en-US" sz="1600" b="1" dirty="0"/>
              <a:t> </a:t>
            </a:r>
            <a:r>
              <a:rPr lang="en-US" sz="1600" b="1" dirty="0" err="1"/>
              <a:t>principales</a:t>
            </a:r>
            <a:r>
              <a:rPr lang="en-US" sz="1600" b="1" dirty="0"/>
              <a:t> </a:t>
            </a:r>
            <a:r>
              <a:rPr lang="en-US" sz="1600" b="1" dirty="0" err="1"/>
              <a:t>países</a:t>
            </a:r>
            <a:r>
              <a:rPr lang="en-US" sz="1600" b="1" dirty="0"/>
              <a:t> </a:t>
            </a:r>
            <a:r>
              <a:rPr lang="en-US" sz="1600" b="1" dirty="0" err="1"/>
              <a:t>productores</a:t>
            </a:r>
            <a:r>
              <a:rPr lang="en-US" sz="1600" b="1" dirty="0"/>
              <a:t> de café y </a:t>
            </a:r>
            <a:r>
              <a:rPr lang="en-US" sz="1600" b="1" dirty="0" err="1"/>
              <a:t>cómo</a:t>
            </a:r>
            <a:r>
              <a:rPr lang="en-US" sz="1600" b="1" dirty="0"/>
              <a:t> ha </a:t>
            </a:r>
            <a:r>
              <a:rPr lang="en-US" sz="1600" b="1" dirty="0" err="1"/>
              <a:t>variado</a:t>
            </a:r>
            <a:r>
              <a:rPr lang="en-US" sz="1600" b="1" dirty="0"/>
              <a:t> </a:t>
            </a:r>
            <a:r>
              <a:rPr lang="en-US" sz="1600" b="1" dirty="0" err="1"/>
              <a:t>su</a:t>
            </a:r>
            <a:r>
              <a:rPr lang="en-US" sz="1600" b="1" dirty="0"/>
              <a:t> </a:t>
            </a:r>
            <a:r>
              <a:rPr lang="en-US" sz="1600" b="1" dirty="0" err="1"/>
              <a:t>producción</a:t>
            </a:r>
            <a:r>
              <a:rPr lang="en-US" sz="1600" b="1" dirty="0"/>
              <a:t> a lo largo de </a:t>
            </a:r>
            <a:r>
              <a:rPr lang="en-US" sz="1600" b="1" dirty="0" err="1"/>
              <a:t>los</a:t>
            </a:r>
            <a:r>
              <a:rPr lang="en-US" sz="1600" b="1" dirty="0"/>
              <a:t> </a:t>
            </a:r>
            <a:r>
              <a:rPr lang="en-US" sz="1600" b="1" dirty="0" err="1"/>
              <a:t>años</a:t>
            </a:r>
            <a:r>
              <a:rPr lang="en-US" sz="1600" b="1" dirty="0"/>
              <a:t>?</a:t>
            </a:r>
            <a:endParaRPr sz="1600" b="1" i="0" u="none" strike="noStrike" cap="none" dirty="0">
              <a:solidFill>
                <a:schemeClr val="dk1"/>
              </a:solidFill>
              <a:latin typeface="DM Sans"/>
              <a:ea typeface="DM Sans"/>
              <a:cs typeface="DM Sans"/>
              <a:sym typeface="DM Sans"/>
            </a:endParaRPr>
          </a:p>
        </p:txBody>
      </p:sp>
      <p:pic>
        <p:nvPicPr>
          <p:cNvPr id="3" name="Picture 2" descr="A pie chart with different colored sections&#10;&#10;Description automatically generated">
            <a:extLst>
              <a:ext uri="{FF2B5EF4-FFF2-40B4-BE49-F238E27FC236}">
                <a16:creationId xmlns:a16="http://schemas.microsoft.com/office/drawing/2014/main" id="{29847AAB-8FDD-C5BD-C4F1-4A04749BF796}"/>
              </a:ext>
            </a:extLst>
          </p:cNvPr>
          <p:cNvPicPr>
            <a:picLocks noChangeAspect="1"/>
          </p:cNvPicPr>
          <p:nvPr/>
        </p:nvPicPr>
        <p:blipFill>
          <a:blip r:embed="rId5"/>
          <a:stretch>
            <a:fillRect/>
          </a:stretch>
        </p:blipFill>
        <p:spPr>
          <a:xfrm>
            <a:off x="672892" y="1891959"/>
            <a:ext cx="3441164" cy="2282476"/>
          </a:xfrm>
          <a:prstGeom prst="rect">
            <a:avLst/>
          </a:prstGeom>
        </p:spPr>
      </p:pic>
      <p:pic>
        <p:nvPicPr>
          <p:cNvPr id="4" name="Picture 3">
            <a:extLst>
              <a:ext uri="{FF2B5EF4-FFF2-40B4-BE49-F238E27FC236}">
                <a16:creationId xmlns:a16="http://schemas.microsoft.com/office/drawing/2014/main" id="{00C8907D-038F-8569-61A4-6806205E06E9}"/>
              </a:ext>
            </a:extLst>
          </p:cNvPr>
          <p:cNvPicPr>
            <a:picLocks noChangeAspect="1"/>
          </p:cNvPicPr>
          <p:nvPr/>
        </p:nvPicPr>
        <p:blipFill>
          <a:blip r:embed="rId6"/>
          <a:stretch>
            <a:fillRect/>
          </a:stretch>
        </p:blipFill>
        <p:spPr>
          <a:xfrm>
            <a:off x="4284643" y="1895321"/>
            <a:ext cx="4599532" cy="2584273"/>
          </a:xfrm>
          <a:prstGeom prst="rect">
            <a:avLst/>
          </a:prstGeom>
        </p:spPr>
      </p:pic>
    </p:spTree>
    <p:extLst>
      <p:ext uri="{BB962C8B-B14F-4D97-AF65-F5344CB8AC3E}">
        <p14:creationId xmlns:p14="http://schemas.microsoft.com/office/powerpoint/2010/main" val="240983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90"/>
          <p:cNvGrpSpPr/>
          <p:nvPr/>
        </p:nvGrpSpPr>
        <p:grpSpPr>
          <a:xfrm>
            <a:off x="457356" y="468297"/>
            <a:ext cx="431074" cy="431074"/>
            <a:chOff x="7208351" y="2467173"/>
            <a:chExt cx="738900" cy="738900"/>
          </a:xfrm>
        </p:grpSpPr>
        <p:sp>
          <p:nvSpPr>
            <p:cNvPr id="443" name="Google Shape;443;p90"/>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4" name="Google Shape;444;p90"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pic>
        <p:nvPicPr>
          <p:cNvPr id="445" name="Google Shape;445;p9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446" name="Google Shape;446;p90"/>
          <p:cNvSpPr txBox="1"/>
          <p:nvPr/>
        </p:nvSpPr>
        <p:spPr>
          <a:xfrm>
            <a:off x="930550" y="468275"/>
            <a:ext cx="3592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PREENTREGA DEL PROYECTO FINAL</a:t>
            </a:r>
            <a:endParaRPr sz="1400" b="0" i="0" u="none" strike="noStrike" cap="none">
              <a:solidFill>
                <a:srgbClr val="000000"/>
              </a:solidFill>
              <a:latin typeface="DM Sans"/>
              <a:ea typeface="DM Sans"/>
              <a:cs typeface="DM Sans"/>
              <a:sym typeface="DM Sans"/>
            </a:endParaRPr>
          </a:p>
        </p:txBody>
      </p:sp>
      <p:sp>
        <p:nvSpPr>
          <p:cNvPr id="448" name="Google Shape;448;p90"/>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90"/>
          <p:cNvSpPr txBox="1"/>
          <p:nvPr/>
        </p:nvSpPr>
        <p:spPr>
          <a:xfrm>
            <a:off x="501450" y="1081750"/>
            <a:ext cx="8036700" cy="627834"/>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Arial"/>
              <a:buNone/>
            </a:pPr>
            <a:r>
              <a:rPr lang="en-CO" sz="1600" dirty="0"/>
              <a:t>⛳ </a:t>
            </a:r>
            <a:r>
              <a:rPr lang="en-CO" sz="1600" b="1" dirty="0"/>
              <a:t>1. ¿</a:t>
            </a:r>
            <a:r>
              <a:rPr lang="en-US" sz="1600" b="1" dirty="0" err="1"/>
              <a:t>Cuáles</a:t>
            </a:r>
            <a:r>
              <a:rPr lang="en-US" sz="1600" b="1" dirty="0"/>
              <a:t> son </a:t>
            </a:r>
            <a:r>
              <a:rPr lang="en-US" sz="1600" b="1" dirty="0" err="1"/>
              <a:t>los</a:t>
            </a:r>
            <a:r>
              <a:rPr lang="en-US" sz="1600" b="1" dirty="0"/>
              <a:t> </a:t>
            </a:r>
            <a:r>
              <a:rPr lang="en-US" sz="1600" b="1" dirty="0" err="1"/>
              <a:t>principales</a:t>
            </a:r>
            <a:r>
              <a:rPr lang="en-US" sz="1600" b="1" dirty="0"/>
              <a:t> </a:t>
            </a:r>
            <a:r>
              <a:rPr lang="en-US" sz="1600" b="1" dirty="0" err="1"/>
              <a:t>países</a:t>
            </a:r>
            <a:r>
              <a:rPr lang="en-US" sz="1600" b="1" dirty="0"/>
              <a:t> </a:t>
            </a:r>
            <a:r>
              <a:rPr lang="en-US" sz="1600" b="1" dirty="0" err="1"/>
              <a:t>productores</a:t>
            </a:r>
            <a:r>
              <a:rPr lang="en-US" sz="1600" b="1" dirty="0"/>
              <a:t> de café y </a:t>
            </a:r>
            <a:r>
              <a:rPr lang="en-US" sz="1600" b="1" dirty="0" err="1"/>
              <a:t>cómo</a:t>
            </a:r>
            <a:r>
              <a:rPr lang="en-US" sz="1600" b="1" dirty="0"/>
              <a:t> ha </a:t>
            </a:r>
            <a:r>
              <a:rPr lang="en-US" sz="1600" b="1" dirty="0" err="1"/>
              <a:t>variado</a:t>
            </a:r>
            <a:r>
              <a:rPr lang="en-US" sz="1600" b="1" dirty="0"/>
              <a:t> </a:t>
            </a:r>
            <a:r>
              <a:rPr lang="en-US" sz="1600" b="1" dirty="0" err="1"/>
              <a:t>su</a:t>
            </a:r>
            <a:r>
              <a:rPr lang="en-US" sz="1600" b="1" dirty="0"/>
              <a:t> </a:t>
            </a:r>
            <a:r>
              <a:rPr lang="en-US" sz="1600" b="1" dirty="0" err="1"/>
              <a:t>producción</a:t>
            </a:r>
            <a:r>
              <a:rPr lang="en-US" sz="1600" b="1" dirty="0"/>
              <a:t> a lo largo de </a:t>
            </a:r>
            <a:r>
              <a:rPr lang="en-US" sz="1600" b="1" dirty="0" err="1"/>
              <a:t>los</a:t>
            </a:r>
            <a:r>
              <a:rPr lang="en-US" sz="1600" b="1" dirty="0"/>
              <a:t> </a:t>
            </a:r>
            <a:r>
              <a:rPr lang="en-US" sz="1600" b="1" dirty="0" err="1"/>
              <a:t>años</a:t>
            </a:r>
            <a:r>
              <a:rPr lang="en-US" sz="1600" b="1" dirty="0"/>
              <a:t>?</a:t>
            </a:r>
            <a:endParaRPr sz="1600" b="1" i="0" u="none" strike="noStrike" cap="none" dirty="0">
              <a:solidFill>
                <a:schemeClr val="dk1"/>
              </a:solidFill>
              <a:latin typeface="DM Sans"/>
              <a:ea typeface="DM Sans"/>
              <a:cs typeface="DM Sans"/>
              <a:sym typeface="DM Sans"/>
            </a:endParaRPr>
          </a:p>
        </p:txBody>
      </p:sp>
      <p:pic>
        <p:nvPicPr>
          <p:cNvPr id="5" name="Picture 4" descr="A map of the world with different points of location&#10;&#10;Description automatically generated">
            <a:extLst>
              <a:ext uri="{FF2B5EF4-FFF2-40B4-BE49-F238E27FC236}">
                <a16:creationId xmlns:a16="http://schemas.microsoft.com/office/drawing/2014/main" id="{BA98BC06-E628-CC23-04C8-3DB3C3C7324A}"/>
              </a:ext>
            </a:extLst>
          </p:cNvPr>
          <p:cNvPicPr>
            <a:picLocks noChangeAspect="1"/>
          </p:cNvPicPr>
          <p:nvPr/>
        </p:nvPicPr>
        <p:blipFill>
          <a:blip r:embed="rId5"/>
          <a:stretch>
            <a:fillRect/>
          </a:stretch>
        </p:blipFill>
        <p:spPr>
          <a:xfrm>
            <a:off x="1502280" y="1722201"/>
            <a:ext cx="6035040" cy="3237649"/>
          </a:xfrm>
          <a:prstGeom prst="rect">
            <a:avLst/>
          </a:prstGeom>
        </p:spPr>
      </p:pic>
    </p:spTree>
    <p:extLst>
      <p:ext uri="{BB962C8B-B14F-4D97-AF65-F5344CB8AC3E}">
        <p14:creationId xmlns:p14="http://schemas.microsoft.com/office/powerpoint/2010/main" val="2212555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90"/>
          <p:cNvGrpSpPr/>
          <p:nvPr/>
        </p:nvGrpSpPr>
        <p:grpSpPr>
          <a:xfrm>
            <a:off x="457356" y="468297"/>
            <a:ext cx="431074" cy="431074"/>
            <a:chOff x="7208351" y="2467173"/>
            <a:chExt cx="738900" cy="738900"/>
          </a:xfrm>
        </p:grpSpPr>
        <p:sp>
          <p:nvSpPr>
            <p:cNvPr id="443" name="Google Shape;443;p90"/>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4" name="Google Shape;444;p90" title="ícono de entrega final"/>
            <p:cNvPicPr preferRelativeResize="0"/>
            <p:nvPr/>
          </p:nvPicPr>
          <p:blipFill rotWithShape="1">
            <a:blip r:embed="rId3">
              <a:alphaModFix/>
            </a:blip>
            <a:srcRect/>
            <a:stretch/>
          </p:blipFill>
          <p:spPr>
            <a:xfrm>
              <a:off x="7352500" y="2611301"/>
              <a:ext cx="450600" cy="450622"/>
            </a:xfrm>
            <a:prstGeom prst="rect">
              <a:avLst/>
            </a:prstGeom>
            <a:noFill/>
            <a:ln>
              <a:noFill/>
            </a:ln>
          </p:spPr>
        </p:pic>
      </p:grpSp>
      <p:pic>
        <p:nvPicPr>
          <p:cNvPr id="445" name="Google Shape;445;p90"/>
          <p:cNvPicPr preferRelativeResize="0"/>
          <p:nvPr/>
        </p:nvPicPr>
        <p:blipFill rotWithShape="1">
          <a:blip r:embed="rId4">
            <a:alphaModFix/>
          </a:blip>
          <a:srcRect/>
          <a:stretch/>
        </p:blipFill>
        <p:spPr>
          <a:xfrm>
            <a:off x="7811413" y="4692275"/>
            <a:ext cx="1150750" cy="267575"/>
          </a:xfrm>
          <a:prstGeom prst="rect">
            <a:avLst/>
          </a:prstGeom>
          <a:noFill/>
          <a:ln>
            <a:noFill/>
          </a:ln>
        </p:spPr>
      </p:pic>
      <p:sp>
        <p:nvSpPr>
          <p:cNvPr id="446" name="Google Shape;446;p90"/>
          <p:cNvSpPr txBox="1"/>
          <p:nvPr/>
        </p:nvSpPr>
        <p:spPr>
          <a:xfrm>
            <a:off x="930550" y="468275"/>
            <a:ext cx="3592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a:solidFill>
                  <a:schemeClr val="dk1"/>
                </a:solidFill>
                <a:latin typeface="DM Sans"/>
                <a:ea typeface="DM Sans"/>
                <a:cs typeface="DM Sans"/>
                <a:sym typeface="DM Sans"/>
              </a:rPr>
              <a:t>PREENTREGA DEL PROYECTO FINAL</a:t>
            </a:r>
            <a:endParaRPr sz="1400" b="0" i="0" u="none" strike="noStrike" cap="none">
              <a:solidFill>
                <a:srgbClr val="000000"/>
              </a:solidFill>
              <a:latin typeface="DM Sans"/>
              <a:ea typeface="DM Sans"/>
              <a:cs typeface="DM Sans"/>
              <a:sym typeface="DM Sans"/>
            </a:endParaRPr>
          </a:p>
        </p:txBody>
      </p:sp>
      <p:sp>
        <p:nvSpPr>
          <p:cNvPr id="448" name="Google Shape;448;p90"/>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90"/>
          <p:cNvSpPr txBox="1"/>
          <p:nvPr/>
        </p:nvSpPr>
        <p:spPr>
          <a:xfrm>
            <a:off x="501450" y="1081750"/>
            <a:ext cx="8036700" cy="627834"/>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Arial"/>
              <a:buNone/>
            </a:pPr>
            <a:r>
              <a:rPr lang="en-CO" sz="1600" dirty="0"/>
              <a:t>⛳ </a:t>
            </a:r>
            <a:r>
              <a:rPr lang="en-CO" sz="1600" b="1" dirty="0"/>
              <a:t>1. ¿</a:t>
            </a:r>
            <a:r>
              <a:rPr lang="en-US" sz="1600" b="1" dirty="0" err="1"/>
              <a:t>Cuáles</a:t>
            </a:r>
            <a:r>
              <a:rPr lang="en-US" sz="1600" b="1" dirty="0"/>
              <a:t> son </a:t>
            </a:r>
            <a:r>
              <a:rPr lang="en-US" sz="1600" b="1" dirty="0" err="1"/>
              <a:t>los</a:t>
            </a:r>
            <a:r>
              <a:rPr lang="en-US" sz="1600" b="1" dirty="0"/>
              <a:t> </a:t>
            </a:r>
            <a:r>
              <a:rPr lang="en-US" sz="1600" b="1" dirty="0" err="1"/>
              <a:t>principales</a:t>
            </a:r>
            <a:r>
              <a:rPr lang="en-US" sz="1600" b="1" dirty="0"/>
              <a:t> </a:t>
            </a:r>
            <a:r>
              <a:rPr lang="en-US" sz="1600" b="1" dirty="0" err="1"/>
              <a:t>países</a:t>
            </a:r>
            <a:r>
              <a:rPr lang="en-US" sz="1600" b="1" dirty="0"/>
              <a:t> </a:t>
            </a:r>
            <a:r>
              <a:rPr lang="en-US" sz="1600" b="1" dirty="0" err="1"/>
              <a:t>productores</a:t>
            </a:r>
            <a:r>
              <a:rPr lang="en-US" sz="1600" b="1" dirty="0"/>
              <a:t> de café y </a:t>
            </a:r>
            <a:r>
              <a:rPr lang="en-US" sz="1600" b="1" dirty="0" err="1"/>
              <a:t>cómo</a:t>
            </a:r>
            <a:r>
              <a:rPr lang="en-US" sz="1600" b="1" dirty="0"/>
              <a:t> ha </a:t>
            </a:r>
            <a:r>
              <a:rPr lang="en-US" sz="1600" b="1" dirty="0" err="1"/>
              <a:t>variado</a:t>
            </a:r>
            <a:r>
              <a:rPr lang="en-US" sz="1600" b="1" dirty="0"/>
              <a:t> </a:t>
            </a:r>
            <a:r>
              <a:rPr lang="en-US" sz="1600" b="1" dirty="0" err="1"/>
              <a:t>su</a:t>
            </a:r>
            <a:r>
              <a:rPr lang="en-US" sz="1600" b="1" dirty="0"/>
              <a:t> </a:t>
            </a:r>
            <a:r>
              <a:rPr lang="en-US" sz="1600" b="1" dirty="0" err="1"/>
              <a:t>producción</a:t>
            </a:r>
            <a:r>
              <a:rPr lang="en-US" sz="1600" b="1" dirty="0"/>
              <a:t> a lo largo de </a:t>
            </a:r>
            <a:r>
              <a:rPr lang="en-US" sz="1600" b="1" dirty="0" err="1"/>
              <a:t>los</a:t>
            </a:r>
            <a:r>
              <a:rPr lang="en-US" sz="1600" b="1" dirty="0"/>
              <a:t> </a:t>
            </a:r>
            <a:r>
              <a:rPr lang="en-US" sz="1600" b="1" dirty="0" err="1"/>
              <a:t>años</a:t>
            </a:r>
            <a:r>
              <a:rPr lang="en-US" sz="1600" b="1" dirty="0"/>
              <a:t>?</a:t>
            </a:r>
            <a:endParaRPr sz="1600" b="1" i="0" u="none" strike="noStrike" cap="none" dirty="0">
              <a:solidFill>
                <a:schemeClr val="dk1"/>
              </a:solidFill>
              <a:latin typeface="DM Sans"/>
              <a:ea typeface="DM Sans"/>
              <a:cs typeface="DM Sans"/>
              <a:sym typeface="DM Sans"/>
            </a:endParaRPr>
          </a:p>
        </p:txBody>
      </p:sp>
      <p:pic>
        <p:nvPicPr>
          <p:cNvPr id="3" name="Picture 2" descr="A graph with lines and numbers&#10;&#10;Description automatically generated">
            <a:extLst>
              <a:ext uri="{FF2B5EF4-FFF2-40B4-BE49-F238E27FC236}">
                <a16:creationId xmlns:a16="http://schemas.microsoft.com/office/drawing/2014/main" id="{B0BB9041-3027-7C2E-A6D1-5D100522F783}"/>
              </a:ext>
            </a:extLst>
          </p:cNvPr>
          <p:cNvPicPr>
            <a:picLocks noChangeAspect="1"/>
          </p:cNvPicPr>
          <p:nvPr/>
        </p:nvPicPr>
        <p:blipFill>
          <a:blip r:embed="rId5"/>
          <a:stretch>
            <a:fillRect/>
          </a:stretch>
        </p:blipFill>
        <p:spPr>
          <a:xfrm>
            <a:off x="1383526" y="1782634"/>
            <a:ext cx="5697343" cy="3302565"/>
          </a:xfrm>
          <a:prstGeom prst="rect">
            <a:avLst/>
          </a:prstGeom>
        </p:spPr>
      </p:pic>
    </p:spTree>
    <p:extLst>
      <p:ext uri="{BB962C8B-B14F-4D97-AF65-F5344CB8AC3E}">
        <p14:creationId xmlns:p14="http://schemas.microsoft.com/office/powerpoint/2010/main" val="1742070042"/>
      </p:ext>
    </p:extLst>
  </p:cSld>
  <p:clrMapOvr>
    <a:masterClrMapping/>
  </p:clrMapOvr>
</p:sld>
</file>

<file path=ppt/theme/theme1.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2971</Words>
  <Application>Microsoft Macintosh PowerPoint</Application>
  <PresentationFormat>On-screen Show (16:9)</PresentationFormat>
  <Paragraphs>227</Paragraphs>
  <Slides>19</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DM Sans</vt:lpstr>
      <vt:lpstr>Arial</vt:lpstr>
      <vt:lpstr>Helvetica Neue</vt:lpstr>
      <vt:lpstr>Coder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ANDRES LEONARDO AREVALO PARRA</cp:lastModifiedBy>
  <cp:revision>1</cp:revision>
  <dcterms:modified xsi:type="dcterms:W3CDTF">2024-08-20T01:40:43Z</dcterms:modified>
</cp:coreProperties>
</file>